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797675" cy="9928225"/>
  <p:embeddedFontLst>
    <p:embeddedFont>
      <p:font typeface="Gill Sans" panose="020B0604020202020204" charset="0"/>
      <p:regular r:id="rId20"/>
      <p:bold r:id="rId21"/>
    </p:embeddedFont>
    <p:embeddedFont>
      <p:font typeface="Verdana" panose="020B0604030504040204" pitchFamily="34" charset="0"/>
      <p:regular r:id="rId22"/>
      <p:bold r:id="rId23"/>
      <p:italic r:id="rId24"/>
      <p:boldItalic r:id="rId25"/>
    </p:embeddedFont>
  </p:embeddedFontLst>
  <p:custDataLst>
    <p:tags r:id="rId26"/>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hE6x1xhm9bUcQZdb4IXWV+oFCrf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1580" y="52"/>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6400" cy="4968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9pPr>
          </a:lstStyle>
          <a:p>
            <a:endParaRPr/>
          </a:p>
        </p:txBody>
      </p:sp>
      <p:sp>
        <p:nvSpPr>
          <p:cNvPr id="4" name="Google Shape;4;n"/>
          <p:cNvSpPr txBox="1">
            <a:spLocks noGrp="1"/>
          </p:cNvSpPr>
          <p:nvPr>
            <p:ph type="dt" idx="10"/>
          </p:nvPr>
        </p:nvSpPr>
        <p:spPr>
          <a:xfrm>
            <a:off x="3849688" y="0"/>
            <a:ext cx="2946400" cy="4968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9pPr>
          </a:lstStyle>
          <a:p>
            <a:endParaRPr/>
          </a:p>
        </p:txBody>
      </p:sp>
      <p:sp>
        <p:nvSpPr>
          <p:cNvPr id="5" name="Google Shape;5;n"/>
          <p:cNvSpPr>
            <a:spLocks noGrp="1" noRot="1" noChangeAspect="1"/>
          </p:cNvSpPr>
          <p:nvPr>
            <p:ph type="sldImg" idx="3"/>
          </p:nvPr>
        </p:nvSpPr>
        <p:spPr>
          <a:xfrm>
            <a:off x="919163" y="746125"/>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450" y="4716463"/>
            <a:ext cx="5438775" cy="4467225"/>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9750"/>
            <a:ext cx="2946400" cy="496888"/>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Verdana"/>
                <a:ea typeface="Verdana"/>
                <a:cs typeface="Verdana"/>
                <a:sym typeface="Verdana"/>
              </a:defRPr>
            </a:lvl9pPr>
          </a:lstStyle>
          <a:p>
            <a:endParaRPr/>
          </a:p>
        </p:txBody>
      </p:sp>
      <p:sp>
        <p:nvSpPr>
          <p:cNvPr id="8" name="Google Shape;8;n"/>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
        <p:cNvGrpSpPr/>
        <p:nvPr/>
      </p:nvGrpSpPr>
      <p:grpSpPr>
        <a:xfrm>
          <a:off x="0" y="0"/>
          <a:ext cx="0" cy="0"/>
          <a:chOff x="0" y="0"/>
          <a:chExt cx="0" cy="0"/>
        </a:xfrm>
      </p:grpSpPr>
      <p:sp>
        <p:nvSpPr>
          <p:cNvPr id="23" name="Google Shape;23;p1:notes"/>
          <p:cNvSpPr>
            <a:spLocks noGrp="1" noRot="1" noChangeAspect="1"/>
          </p:cNvSpPr>
          <p:nvPr>
            <p:ph type="sldImg" idx="2"/>
          </p:nvPr>
        </p:nvSpPr>
        <p:spPr>
          <a:xfrm>
            <a:off x="919163" y="746125"/>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4" name="Google Shape;24;p1:notes"/>
          <p:cNvSpPr txBox="1">
            <a:spLocks noGrp="1"/>
          </p:cNvSpPr>
          <p:nvPr>
            <p:ph type="body" idx="1"/>
          </p:nvPr>
        </p:nvSpPr>
        <p:spPr>
          <a:xfrm>
            <a:off x="679450" y="4716463"/>
            <a:ext cx="5438775" cy="44672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25" name="Google Shape;25;p1: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8:notes"/>
          <p:cNvSpPr>
            <a:spLocks noGrp="1" noRot="1" noChangeAspect="1"/>
          </p:cNvSpPr>
          <p:nvPr>
            <p:ph type="sldImg" idx="2"/>
          </p:nvPr>
        </p:nvSpPr>
        <p:spPr>
          <a:xfrm>
            <a:off x="919163" y="746125"/>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1" name="Google Shape;101;p18:notes"/>
          <p:cNvSpPr txBox="1">
            <a:spLocks noGrp="1"/>
          </p:cNvSpPr>
          <p:nvPr>
            <p:ph type="body" idx="1"/>
          </p:nvPr>
        </p:nvSpPr>
        <p:spPr>
          <a:xfrm>
            <a:off x="679450" y="4716463"/>
            <a:ext cx="5438775" cy="44672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102" name="Google Shape;102;p18: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19:notes"/>
          <p:cNvSpPr>
            <a:spLocks noGrp="1" noRot="1" noChangeAspect="1"/>
          </p:cNvSpPr>
          <p:nvPr>
            <p:ph type="sldImg" idx="2"/>
          </p:nvPr>
        </p:nvSpPr>
        <p:spPr>
          <a:xfrm>
            <a:off x="919163" y="746125"/>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1" name="Google Shape;111;p19:notes"/>
          <p:cNvSpPr txBox="1">
            <a:spLocks noGrp="1"/>
          </p:cNvSpPr>
          <p:nvPr>
            <p:ph type="body" idx="1"/>
          </p:nvPr>
        </p:nvSpPr>
        <p:spPr>
          <a:xfrm>
            <a:off x="679450" y="4716463"/>
            <a:ext cx="5438775" cy="44672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112" name="Google Shape;112;p19: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24:notes"/>
          <p:cNvSpPr>
            <a:spLocks noGrp="1" noRot="1" noChangeAspect="1"/>
          </p:cNvSpPr>
          <p:nvPr>
            <p:ph type="sldImg" idx="2"/>
          </p:nvPr>
        </p:nvSpPr>
        <p:spPr>
          <a:xfrm>
            <a:off x="919163" y="746125"/>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9" name="Google Shape;119;p24:notes"/>
          <p:cNvSpPr txBox="1">
            <a:spLocks noGrp="1"/>
          </p:cNvSpPr>
          <p:nvPr>
            <p:ph type="body" idx="1"/>
          </p:nvPr>
        </p:nvSpPr>
        <p:spPr>
          <a:xfrm>
            <a:off x="679450" y="4716463"/>
            <a:ext cx="5438775" cy="44672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120" name="Google Shape;120;p24: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6" name="Google Shape;12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 name="Google Shape;135;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4" name="Google Shape;144;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8:notes"/>
          <p:cNvSpPr>
            <a:spLocks noGrp="1" noRot="1" noChangeAspect="1"/>
          </p:cNvSpPr>
          <p:nvPr>
            <p:ph type="sldImg" idx="2"/>
          </p:nvPr>
        </p:nvSpPr>
        <p:spPr>
          <a:xfrm>
            <a:off x="919163" y="746125"/>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8:notes"/>
          <p:cNvSpPr txBox="1">
            <a:spLocks noGrp="1"/>
          </p:cNvSpPr>
          <p:nvPr>
            <p:ph type="body" idx="1"/>
          </p:nvPr>
        </p:nvSpPr>
        <p:spPr>
          <a:xfrm>
            <a:off x="679450" y="4716463"/>
            <a:ext cx="5438775" cy="4467225"/>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0000"/>
              </a:lnSpc>
              <a:spcBef>
                <a:spcPts val="360"/>
              </a:spcBef>
              <a:spcAft>
                <a:spcPts val="0"/>
              </a:spcAft>
              <a:buSzPts val="1400"/>
              <a:buNone/>
            </a:pPr>
            <a:endParaRPr/>
          </a:p>
        </p:txBody>
      </p:sp>
      <p:sp>
        <p:nvSpPr>
          <p:cNvPr id="153" name="Google Shape;153;p28: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21:notes"/>
          <p:cNvSpPr>
            <a:spLocks noGrp="1" noRot="1" noChangeAspect="1"/>
          </p:cNvSpPr>
          <p:nvPr>
            <p:ph type="sldImg" idx="2"/>
          </p:nvPr>
        </p:nvSpPr>
        <p:spPr>
          <a:xfrm>
            <a:off x="919163" y="746125"/>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63" name="Google Shape;163;p21:notes"/>
          <p:cNvSpPr txBox="1">
            <a:spLocks noGrp="1"/>
          </p:cNvSpPr>
          <p:nvPr>
            <p:ph type="body" idx="1"/>
          </p:nvPr>
        </p:nvSpPr>
        <p:spPr>
          <a:xfrm>
            <a:off x="679450" y="4716463"/>
            <a:ext cx="5438775" cy="44672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164" name="Google Shape;164;p21: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p3:notes"/>
          <p:cNvSpPr>
            <a:spLocks noGrp="1" noRot="1" noChangeAspect="1"/>
          </p:cNvSpPr>
          <p:nvPr>
            <p:ph type="sldImg" idx="2"/>
          </p:nvPr>
        </p:nvSpPr>
        <p:spPr>
          <a:xfrm>
            <a:off x="919163" y="746125"/>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1" name="Google Shape;31;p3:notes"/>
          <p:cNvSpPr txBox="1">
            <a:spLocks noGrp="1"/>
          </p:cNvSpPr>
          <p:nvPr>
            <p:ph type="body" idx="1"/>
          </p:nvPr>
        </p:nvSpPr>
        <p:spPr>
          <a:xfrm>
            <a:off x="679450" y="4716463"/>
            <a:ext cx="5438775" cy="44672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32" name="Google Shape;32;p3: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5:notes"/>
          <p:cNvSpPr>
            <a:spLocks noGrp="1" noRot="1" noChangeAspect="1"/>
          </p:cNvSpPr>
          <p:nvPr>
            <p:ph type="sldImg" idx="2"/>
          </p:nvPr>
        </p:nvSpPr>
        <p:spPr>
          <a:xfrm>
            <a:off x="919163" y="746125"/>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9" name="Google Shape;39;p5:notes"/>
          <p:cNvSpPr txBox="1">
            <a:spLocks noGrp="1"/>
          </p:cNvSpPr>
          <p:nvPr>
            <p:ph type="body" idx="1"/>
          </p:nvPr>
        </p:nvSpPr>
        <p:spPr>
          <a:xfrm>
            <a:off x="679450" y="4716463"/>
            <a:ext cx="5438775" cy="44672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40" name="Google Shape;40;p5: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7:notes"/>
          <p:cNvSpPr>
            <a:spLocks noGrp="1" noRot="1" noChangeAspect="1"/>
          </p:cNvSpPr>
          <p:nvPr>
            <p:ph type="sldImg" idx="2"/>
          </p:nvPr>
        </p:nvSpPr>
        <p:spPr>
          <a:xfrm>
            <a:off x="919163" y="746125"/>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7" name="Google Shape;47;p7:notes"/>
          <p:cNvSpPr txBox="1">
            <a:spLocks noGrp="1"/>
          </p:cNvSpPr>
          <p:nvPr>
            <p:ph type="body" idx="1"/>
          </p:nvPr>
        </p:nvSpPr>
        <p:spPr>
          <a:xfrm>
            <a:off x="679450" y="4716463"/>
            <a:ext cx="5438775" cy="44672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48" name="Google Shape;48;p7: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8:notes"/>
          <p:cNvSpPr>
            <a:spLocks noGrp="1" noRot="1" noChangeAspect="1"/>
          </p:cNvSpPr>
          <p:nvPr>
            <p:ph type="sldImg" idx="2"/>
          </p:nvPr>
        </p:nvSpPr>
        <p:spPr>
          <a:xfrm>
            <a:off x="919163" y="746125"/>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5" name="Google Shape;55;p8:notes"/>
          <p:cNvSpPr txBox="1">
            <a:spLocks noGrp="1"/>
          </p:cNvSpPr>
          <p:nvPr>
            <p:ph type="body" idx="1"/>
          </p:nvPr>
        </p:nvSpPr>
        <p:spPr>
          <a:xfrm>
            <a:off x="679450" y="4716463"/>
            <a:ext cx="5438775" cy="44672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56" name="Google Shape;56;p8: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10:notes"/>
          <p:cNvSpPr>
            <a:spLocks noGrp="1" noRot="1" noChangeAspect="1"/>
          </p:cNvSpPr>
          <p:nvPr>
            <p:ph type="sldImg" idx="2"/>
          </p:nvPr>
        </p:nvSpPr>
        <p:spPr>
          <a:xfrm>
            <a:off x="919163" y="746125"/>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4" name="Google Shape;64;p10:notes"/>
          <p:cNvSpPr txBox="1">
            <a:spLocks noGrp="1"/>
          </p:cNvSpPr>
          <p:nvPr>
            <p:ph type="body" idx="1"/>
          </p:nvPr>
        </p:nvSpPr>
        <p:spPr>
          <a:xfrm>
            <a:off x="679450" y="4716463"/>
            <a:ext cx="5438775" cy="44672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65" name="Google Shape;65;p10: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1:notes"/>
          <p:cNvSpPr>
            <a:spLocks noGrp="1" noRot="1" noChangeAspect="1"/>
          </p:cNvSpPr>
          <p:nvPr>
            <p:ph type="sldImg" idx="2"/>
          </p:nvPr>
        </p:nvSpPr>
        <p:spPr>
          <a:xfrm>
            <a:off x="919163" y="746125"/>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3" name="Google Shape;73;p11:notes"/>
          <p:cNvSpPr txBox="1">
            <a:spLocks noGrp="1"/>
          </p:cNvSpPr>
          <p:nvPr>
            <p:ph type="body" idx="1"/>
          </p:nvPr>
        </p:nvSpPr>
        <p:spPr>
          <a:xfrm>
            <a:off x="679450" y="4716463"/>
            <a:ext cx="5438775" cy="44672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74" name="Google Shape;74;p11: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2:notes"/>
          <p:cNvSpPr>
            <a:spLocks noGrp="1" noRot="1" noChangeAspect="1"/>
          </p:cNvSpPr>
          <p:nvPr>
            <p:ph type="sldImg" idx="2"/>
          </p:nvPr>
        </p:nvSpPr>
        <p:spPr>
          <a:xfrm>
            <a:off x="919163" y="746125"/>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2" name="Google Shape;82;p12:notes"/>
          <p:cNvSpPr txBox="1">
            <a:spLocks noGrp="1"/>
          </p:cNvSpPr>
          <p:nvPr>
            <p:ph type="body" idx="1"/>
          </p:nvPr>
        </p:nvSpPr>
        <p:spPr>
          <a:xfrm>
            <a:off x="679450" y="4716463"/>
            <a:ext cx="5438775" cy="44672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83" name="Google Shape;83;p12: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9:notes"/>
          <p:cNvSpPr>
            <a:spLocks noGrp="1" noRot="1" noChangeAspect="1"/>
          </p:cNvSpPr>
          <p:nvPr>
            <p:ph type="sldImg" idx="2"/>
          </p:nvPr>
        </p:nvSpPr>
        <p:spPr>
          <a:xfrm>
            <a:off x="919163" y="746125"/>
            <a:ext cx="495935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1" name="Google Shape;91;p9:notes"/>
          <p:cNvSpPr txBox="1">
            <a:spLocks noGrp="1"/>
          </p:cNvSpPr>
          <p:nvPr>
            <p:ph type="body" idx="1"/>
          </p:nvPr>
        </p:nvSpPr>
        <p:spPr>
          <a:xfrm>
            <a:off x="679450" y="4716463"/>
            <a:ext cx="5438775" cy="44672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92" name="Google Shape;92;p9: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
        <p:cNvGrpSpPr/>
        <p:nvPr/>
      </p:nvGrpSpPr>
      <p:grpSpPr>
        <a:xfrm>
          <a:off x="0" y="0"/>
          <a:ext cx="0" cy="0"/>
          <a:chOff x="0" y="0"/>
          <a:chExt cx="0" cy="0"/>
        </a:xfrm>
      </p:grpSpPr>
      <p:sp>
        <p:nvSpPr>
          <p:cNvPr id="15" name="Google Shape;15;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3200" b="1">
                <a:solidFill>
                  <a:schemeClr val="dk2"/>
                </a:solidFill>
                <a:latin typeface="Verdana"/>
                <a:ea typeface="Verdana"/>
                <a:cs typeface="Verdana"/>
                <a:sym typeface="Verdana"/>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6" name="Google Shape;16;p2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419100" algn="l">
              <a:lnSpc>
                <a:spcPct val="100000"/>
              </a:lnSpc>
              <a:spcBef>
                <a:spcPts val="600"/>
              </a:spcBef>
              <a:spcAft>
                <a:spcPts val="0"/>
              </a:spcAft>
              <a:buClr>
                <a:schemeClr val="dk2"/>
              </a:buClr>
              <a:buSzPts val="3000"/>
              <a:buChar char="•"/>
              <a:defRPr sz="3000">
                <a:solidFill>
                  <a:schemeClr val="dk2"/>
                </a:solidFill>
                <a:latin typeface="Verdana"/>
                <a:ea typeface="Verdana"/>
                <a:cs typeface="Verdana"/>
                <a:sym typeface="Verdana"/>
              </a:defRPr>
            </a:lvl1pPr>
            <a:lvl2pPr marL="914400" lvl="1" indent="-406400" algn="l">
              <a:lnSpc>
                <a:spcPct val="100000"/>
              </a:lnSpc>
              <a:spcBef>
                <a:spcPts val="560"/>
              </a:spcBef>
              <a:spcAft>
                <a:spcPts val="0"/>
              </a:spcAft>
              <a:buClr>
                <a:schemeClr val="dk2"/>
              </a:buClr>
              <a:buSzPts val="2800"/>
              <a:buChar char="–"/>
              <a:defRPr>
                <a:solidFill>
                  <a:schemeClr val="dk2"/>
                </a:solidFill>
                <a:latin typeface="Verdana"/>
                <a:ea typeface="Verdana"/>
                <a:cs typeface="Verdana"/>
                <a:sym typeface="Verdana"/>
              </a:defRPr>
            </a:lvl2pPr>
            <a:lvl3pPr marL="1371600" lvl="2" indent="-381000" algn="l">
              <a:lnSpc>
                <a:spcPct val="100000"/>
              </a:lnSpc>
              <a:spcBef>
                <a:spcPts val="480"/>
              </a:spcBef>
              <a:spcAft>
                <a:spcPts val="0"/>
              </a:spcAft>
              <a:buClr>
                <a:schemeClr val="dk2"/>
              </a:buClr>
              <a:buSzPts val="2400"/>
              <a:buChar char="•"/>
              <a:defRPr>
                <a:solidFill>
                  <a:schemeClr val="dk2"/>
                </a:solidFill>
                <a:latin typeface="Verdana"/>
                <a:ea typeface="Verdana"/>
                <a:cs typeface="Verdana"/>
                <a:sym typeface="Verdana"/>
              </a:defRPr>
            </a:lvl3pPr>
            <a:lvl4pPr marL="1828800" lvl="3" indent="-355600" algn="l">
              <a:lnSpc>
                <a:spcPct val="100000"/>
              </a:lnSpc>
              <a:spcBef>
                <a:spcPts val="400"/>
              </a:spcBef>
              <a:spcAft>
                <a:spcPts val="0"/>
              </a:spcAft>
              <a:buClr>
                <a:schemeClr val="dk2"/>
              </a:buClr>
              <a:buSzPts val="2000"/>
              <a:buChar char="–"/>
              <a:defRPr>
                <a:solidFill>
                  <a:schemeClr val="dk2"/>
                </a:solidFill>
                <a:latin typeface="Verdana"/>
                <a:ea typeface="Verdana"/>
                <a:cs typeface="Verdana"/>
                <a:sym typeface="Verdana"/>
              </a:defRPr>
            </a:lvl4pPr>
            <a:lvl5pPr marL="2286000" lvl="4" indent="-355600" algn="l">
              <a:lnSpc>
                <a:spcPct val="100000"/>
              </a:lnSpc>
              <a:spcBef>
                <a:spcPts val="400"/>
              </a:spcBef>
              <a:spcAft>
                <a:spcPts val="0"/>
              </a:spcAft>
              <a:buClr>
                <a:schemeClr val="dk2"/>
              </a:buClr>
              <a:buSzPts val="2000"/>
              <a:buChar char="»"/>
              <a:defRPr>
                <a:solidFill>
                  <a:schemeClr val="dk2"/>
                </a:solidFill>
                <a:latin typeface="Verdana"/>
                <a:ea typeface="Verdana"/>
                <a:cs typeface="Verdana"/>
                <a:sym typeface="Verdana"/>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
        <p:cNvGrpSpPr/>
        <p:nvPr/>
      </p:nvGrpSpPr>
      <p:grpSpPr>
        <a:xfrm>
          <a:off x="0" y="0"/>
          <a:ext cx="0" cy="0"/>
          <a:chOff x="0" y="0"/>
          <a:chExt cx="0" cy="0"/>
        </a:xfrm>
      </p:grpSpPr>
      <p:sp>
        <p:nvSpPr>
          <p:cNvPr id="18" name="Google Shape;18;p29"/>
          <p:cNvSpPr txBox="1">
            <a:spLocks noGrp="1"/>
          </p:cNvSpPr>
          <p:nvPr>
            <p:ph type="ctrTitle"/>
          </p:nvPr>
        </p:nvSpPr>
        <p:spPr>
          <a:xfrm>
            <a:off x="1143000" y="1586304"/>
            <a:ext cx="6858000" cy="964014"/>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SzPts val="1400"/>
              <a:buNone/>
              <a:defRPr sz="3600">
                <a:solidFill>
                  <a:srgbClr val="218278"/>
                </a:solidFill>
                <a:latin typeface="Arial"/>
                <a:ea typeface="Arial"/>
                <a:cs typeface="Arial"/>
                <a:sym typeface="Aria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9" name="Google Shape;19;p29"/>
          <p:cNvSpPr txBox="1">
            <a:spLocks noGrp="1"/>
          </p:cNvSpPr>
          <p:nvPr>
            <p:ph type="subTitle" idx="1"/>
          </p:nvPr>
        </p:nvSpPr>
        <p:spPr>
          <a:xfrm>
            <a:off x="1143000" y="2601119"/>
            <a:ext cx="6858000" cy="1655762"/>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SzPts val="3200"/>
              <a:buNone/>
              <a:defRPr sz="1800">
                <a:solidFill>
                  <a:srgbClr val="144A40"/>
                </a:solidFill>
                <a:latin typeface="Arial"/>
                <a:ea typeface="Arial"/>
                <a:cs typeface="Arial"/>
                <a:sym typeface="Arial"/>
              </a:defRPr>
            </a:lvl1pPr>
            <a:lvl2pPr lvl="1" algn="ctr">
              <a:lnSpc>
                <a:spcPct val="100000"/>
              </a:lnSpc>
              <a:spcBef>
                <a:spcPts val="560"/>
              </a:spcBef>
              <a:spcAft>
                <a:spcPts val="0"/>
              </a:spcAft>
              <a:buSzPts val="2800"/>
              <a:buNone/>
              <a:defRPr sz="1500"/>
            </a:lvl2pPr>
            <a:lvl3pPr lvl="2" algn="ctr">
              <a:lnSpc>
                <a:spcPct val="100000"/>
              </a:lnSpc>
              <a:spcBef>
                <a:spcPts val="480"/>
              </a:spcBef>
              <a:spcAft>
                <a:spcPts val="0"/>
              </a:spcAft>
              <a:buSzPts val="2400"/>
              <a:buNone/>
              <a:defRPr sz="1350"/>
            </a:lvl3pPr>
            <a:lvl4pPr lvl="3" algn="ctr">
              <a:lnSpc>
                <a:spcPct val="100000"/>
              </a:lnSpc>
              <a:spcBef>
                <a:spcPts val="400"/>
              </a:spcBef>
              <a:spcAft>
                <a:spcPts val="0"/>
              </a:spcAft>
              <a:buSzPts val="2000"/>
              <a:buNone/>
              <a:defRPr sz="1200"/>
            </a:lvl4pPr>
            <a:lvl5pPr lvl="4" algn="ctr">
              <a:lnSpc>
                <a:spcPct val="100000"/>
              </a:lnSpc>
              <a:spcBef>
                <a:spcPts val="400"/>
              </a:spcBef>
              <a:spcAft>
                <a:spcPts val="0"/>
              </a:spcAft>
              <a:buSzPts val="2000"/>
              <a:buNone/>
              <a:defRPr sz="1200"/>
            </a:lvl5pPr>
            <a:lvl6pPr lvl="5" algn="ctr">
              <a:lnSpc>
                <a:spcPct val="100000"/>
              </a:lnSpc>
              <a:spcBef>
                <a:spcPts val="400"/>
              </a:spcBef>
              <a:spcAft>
                <a:spcPts val="0"/>
              </a:spcAft>
              <a:buSzPts val="2000"/>
              <a:buNone/>
              <a:defRPr sz="1200"/>
            </a:lvl6pPr>
            <a:lvl7pPr lvl="6" algn="ctr">
              <a:lnSpc>
                <a:spcPct val="100000"/>
              </a:lnSpc>
              <a:spcBef>
                <a:spcPts val="400"/>
              </a:spcBef>
              <a:spcAft>
                <a:spcPts val="0"/>
              </a:spcAft>
              <a:buSzPts val="2000"/>
              <a:buNone/>
              <a:defRPr sz="1200"/>
            </a:lvl7pPr>
            <a:lvl8pPr lvl="7" algn="ctr">
              <a:lnSpc>
                <a:spcPct val="100000"/>
              </a:lnSpc>
              <a:spcBef>
                <a:spcPts val="400"/>
              </a:spcBef>
              <a:spcAft>
                <a:spcPts val="0"/>
              </a:spcAft>
              <a:buSzPts val="2000"/>
              <a:buNone/>
              <a:defRPr sz="1200"/>
            </a:lvl8pPr>
            <a:lvl9pPr lvl="8" algn="ctr">
              <a:lnSpc>
                <a:spcPct val="100000"/>
              </a:lnSpc>
              <a:spcBef>
                <a:spcPts val="400"/>
              </a:spcBef>
              <a:spcAft>
                <a:spcPts val="0"/>
              </a:spcAft>
              <a:buSzPts val="2000"/>
              <a:buNone/>
              <a:defRPr sz="1200"/>
            </a:lvl9pPr>
          </a:lstStyle>
          <a:p>
            <a:endParaRPr/>
          </a:p>
        </p:txBody>
      </p:sp>
      <p:pic>
        <p:nvPicPr>
          <p:cNvPr id="20" name="Google Shape;20;p29" descr="Logo&#10;&#10;Description automatically generated"/>
          <p:cNvPicPr preferRelativeResize="0"/>
          <p:nvPr/>
        </p:nvPicPr>
        <p:blipFill rotWithShape="1">
          <a:blip r:embed="rId2">
            <a:alphaModFix amt="38000"/>
          </a:blip>
          <a:srcRect/>
          <a:stretch/>
        </p:blipFill>
        <p:spPr>
          <a:xfrm>
            <a:off x="-678657" y="-600869"/>
            <a:ext cx="2188802" cy="2918402"/>
          </a:xfrm>
          <a:prstGeom prst="rect">
            <a:avLst/>
          </a:prstGeom>
          <a:noFill/>
          <a:ln>
            <a:noFill/>
          </a:ln>
        </p:spPr>
      </p:pic>
      <p:pic>
        <p:nvPicPr>
          <p:cNvPr id="21" name="Google Shape;21;p29" descr="Logo&#10;&#10;Description automatically generated"/>
          <p:cNvPicPr preferRelativeResize="0"/>
          <p:nvPr/>
        </p:nvPicPr>
        <p:blipFill rotWithShape="1">
          <a:blip r:embed="rId2">
            <a:alphaModFix amt="38000"/>
          </a:blip>
          <a:srcRect/>
          <a:stretch/>
        </p:blipFill>
        <p:spPr>
          <a:xfrm>
            <a:off x="7759373" y="2675823"/>
            <a:ext cx="3643313" cy="48577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2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12" name="Google Shape;12;p22" descr="Logo&#10;&#10;Description automatically generated"/>
          <p:cNvPicPr preferRelativeResize="0"/>
          <p:nvPr/>
        </p:nvPicPr>
        <p:blipFill rotWithShape="1">
          <a:blip r:embed="rId4">
            <a:alphaModFix amt="38000"/>
          </a:blip>
          <a:srcRect/>
          <a:stretch/>
        </p:blipFill>
        <p:spPr>
          <a:xfrm>
            <a:off x="-1002001" y="-935165"/>
            <a:ext cx="2918402" cy="2918402"/>
          </a:xfrm>
          <a:prstGeom prst="rect">
            <a:avLst/>
          </a:prstGeom>
          <a:noFill/>
          <a:ln>
            <a:noFill/>
          </a:ln>
        </p:spPr>
      </p:pic>
      <p:pic>
        <p:nvPicPr>
          <p:cNvPr id="13" name="Google Shape;13;p22" descr="Logo&#10;&#10;Description automatically generated"/>
          <p:cNvPicPr preferRelativeResize="0"/>
          <p:nvPr/>
        </p:nvPicPr>
        <p:blipFill rotWithShape="1">
          <a:blip r:embed="rId4">
            <a:alphaModFix amt="38000"/>
          </a:blip>
          <a:srcRect/>
          <a:stretch/>
        </p:blipFill>
        <p:spPr>
          <a:xfrm>
            <a:off x="7426258" y="4324206"/>
            <a:ext cx="3435484" cy="34354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hyperlink" Target="https://wavecb.org.uk/benefits-calculator/"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
        <p:cNvGrpSpPr/>
        <p:nvPr/>
      </p:nvGrpSpPr>
      <p:grpSpPr>
        <a:xfrm>
          <a:off x="0" y="0"/>
          <a:ext cx="0" cy="0"/>
          <a:chOff x="0" y="0"/>
          <a:chExt cx="0" cy="0"/>
        </a:xfrm>
      </p:grpSpPr>
      <p:sp>
        <p:nvSpPr>
          <p:cNvPr id="27" name="Google Shape;27;p1"/>
          <p:cNvSpPr txBox="1">
            <a:spLocks noGrp="1"/>
          </p:cNvSpPr>
          <p:nvPr>
            <p:ph type="title"/>
          </p:nvPr>
        </p:nvSpPr>
        <p:spPr>
          <a:xfrm>
            <a:off x="1224053" y="2106057"/>
            <a:ext cx="5628371" cy="131572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3000">
                <a:solidFill>
                  <a:srgbClr val="009999"/>
                </a:solidFill>
                <a:latin typeface="Arial"/>
                <a:ea typeface="Arial"/>
                <a:cs typeface="Arial"/>
                <a:sym typeface="Arial"/>
              </a:rPr>
              <a:t>Saving money in difficult financial times</a:t>
            </a:r>
            <a:endParaRPr/>
          </a:p>
        </p:txBody>
      </p:sp>
      <p:pic>
        <p:nvPicPr>
          <p:cNvPr id="28" name="Google Shape;28;p1" descr="A picture containing text&#10;&#10;Description automatically generated"/>
          <p:cNvPicPr preferRelativeResize="0"/>
          <p:nvPr/>
        </p:nvPicPr>
        <p:blipFill rotWithShape="1">
          <a:blip r:embed="rId3">
            <a:alphaModFix/>
          </a:blip>
          <a:srcRect/>
          <a:stretch/>
        </p:blipFill>
        <p:spPr>
          <a:xfrm>
            <a:off x="1224050" y="3907500"/>
            <a:ext cx="4016125" cy="937825"/>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8"/>
          <p:cNvSpPr txBox="1">
            <a:spLocks noGrp="1"/>
          </p:cNvSpPr>
          <p:nvPr>
            <p:ph type="title"/>
          </p:nvPr>
        </p:nvSpPr>
        <p:spPr>
          <a:xfrm>
            <a:off x="1749668" y="79514"/>
            <a:ext cx="6937131" cy="85393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3000">
                <a:solidFill>
                  <a:srgbClr val="009999"/>
                </a:solidFill>
                <a:latin typeface="Arial"/>
                <a:ea typeface="Arial"/>
                <a:cs typeface="Arial"/>
                <a:sym typeface="Arial"/>
              </a:rPr>
              <a:t>Where to go for help with debt</a:t>
            </a:r>
            <a:endParaRPr/>
          </a:p>
        </p:txBody>
      </p:sp>
      <p:sp>
        <p:nvSpPr>
          <p:cNvPr id="105" name="Google Shape;105;p18"/>
          <p:cNvSpPr txBox="1">
            <a:spLocks noGrp="1"/>
          </p:cNvSpPr>
          <p:nvPr>
            <p:ph type="body" idx="1"/>
          </p:nvPr>
        </p:nvSpPr>
        <p:spPr>
          <a:xfrm>
            <a:off x="1195753" y="933450"/>
            <a:ext cx="4738321" cy="5867494"/>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218278"/>
              </a:buClr>
              <a:buSzPts val="1800"/>
              <a:buChar char="•"/>
            </a:pPr>
            <a:r>
              <a:rPr lang="en-GB" sz="1800">
                <a:solidFill>
                  <a:srgbClr val="218278"/>
                </a:solidFill>
                <a:latin typeface="Arial"/>
                <a:ea typeface="Arial"/>
                <a:cs typeface="Arial"/>
                <a:sym typeface="Arial"/>
              </a:rPr>
              <a:t>Step Change – a full debt help service available across the UK. Online advice available via its debt advice tool, where you can create a budget and get a personal action plan with practical next steps.</a:t>
            </a:r>
            <a:endParaRPr/>
          </a:p>
          <a:p>
            <a:pPr marL="342900" lvl="0" indent="-342900" algn="l" rtl="0">
              <a:lnSpc>
                <a:spcPct val="100000"/>
              </a:lnSpc>
              <a:spcBef>
                <a:spcPts val="1560"/>
              </a:spcBef>
              <a:spcAft>
                <a:spcPts val="0"/>
              </a:spcAft>
              <a:buClr>
                <a:srgbClr val="218278"/>
              </a:buClr>
              <a:buSzPts val="1800"/>
              <a:buChar char="•"/>
            </a:pPr>
            <a:r>
              <a:rPr lang="en-GB" sz="1800">
                <a:solidFill>
                  <a:srgbClr val="218278"/>
                </a:solidFill>
                <a:latin typeface="Arial"/>
                <a:ea typeface="Arial"/>
                <a:cs typeface="Arial"/>
                <a:sym typeface="Arial"/>
              </a:rPr>
              <a:t>Citizens Advice – full debt and consumer advice service. Many CAs have specialist caseworkers to deal with any type of debt, including repossessions and negotiation with creditors.</a:t>
            </a:r>
            <a:endParaRPr/>
          </a:p>
          <a:p>
            <a:pPr marL="342900" lvl="0" indent="-342900" algn="l" rtl="0">
              <a:lnSpc>
                <a:spcPct val="100000"/>
              </a:lnSpc>
              <a:spcBef>
                <a:spcPts val="1560"/>
              </a:spcBef>
              <a:spcAft>
                <a:spcPts val="0"/>
              </a:spcAft>
              <a:buClr>
                <a:srgbClr val="218278"/>
              </a:buClr>
              <a:buSzPts val="1800"/>
              <a:buChar char="•"/>
            </a:pPr>
            <a:r>
              <a:rPr lang="en-GB" sz="1800">
                <a:solidFill>
                  <a:srgbClr val="218278"/>
                </a:solidFill>
                <a:latin typeface="Arial"/>
                <a:ea typeface="Arial"/>
                <a:cs typeface="Arial"/>
                <a:sym typeface="Arial"/>
              </a:rPr>
              <a:t>National debt line – provides free advice and resources to help people deal with their debts. Advice is available over the phone, online and via webchat.</a:t>
            </a:r>
            <a:endParaRPr sz="1800">
              <a:solidFill>
                <a:srgbClr val="218278"/>
              </a:solidFill>
              <a:latin typeface="Arial"/>
              <a:ea typeface="Arial"/>
              <a:cs typeface="Arial"/>
              <a:sym typeface="Arial"/>
            </a:endParaRPr>
          </a:p>
          <a:p>
            <a:pPr marL="342900" lvl="0" indent="-342900" algn="l" rtl="0">
              <a:lnSpc>
                <a:spcPct val="100000"/>
              </a:lnSpc>
              <a:spcBef>
                <a:spcPts val="1560"/>
              </a:spcBef>
              <a:spcAft>
                <a:spcPts val="0"/>
              </a:spcAft>
              <a:buClr>
                <a:srgbClr val="218278"/>
              </a:buClr>
              <a:buSzPts val="1800"/>
              <a:buFont typeface="Arial"/>
              <a:buChar char="•"/>
            </a:pPr>
            <a:r>
              <a:rPr lang="en-GB" sz="1800">
                <a:solidFill>
                  <a:srgbClr val="218278"/>
                </a:solidFill>
                <a:latin typeface="Arial"/>
                <a:ea typeface="Arial"/>
                <a:cs typeface="Arial"/>
                <a:sym typeface="Arial"/>
              </a:rPr>
              <a:t>MoneyWorks in Brighton &amp; Hove</a:t>
            </a:r>
            <a:endParaRPr sz="1800">
              <a:solidFill>
                <a:srgbClr val="218278"/>
              </a:solidFill>
              <a:latin typeface="Arial"/>
              <a:ea typeface="Arial"/>
              <a:cs typeface="Arial"/>
              <a:sym typeface="Arial"/>
            </a:endParaRPr>
          </a:p>
        </p:txBody>
      </p:sp>
      <p:pic>
        <p:nvPicPr>
          <p:cNvPr id="106" name="Google Shape;106;p18" descr="StepChange Debt Charity - Free Expert Debt Advice."/>
          <p:cNvPicPr preferRelativeResize="0"/>
          <p:nvPr/>
        </p:nvPicPr>
        <p:blipFill rotWithShape="1">
          <a:blip r:embed="rId3">
            <a:alphaModFix/>
          </a:blip>
          <a:srcRect/>
          <a:stretch/>
        </p:blipFill>
        <p:spPr>
          <a:xfrm>
            <a:off x="6022975" y="1066800"/>
            <a:ext cx="3013832" cy="1187450"/>
          </a:xfrm>
          <a:prstGeom prst="rect">
            <a:avLst/>
          </a:prstGeom>
          <a:noFill/>
          <a:ln>
            <a:noFill/>
          </a:ln>
        </p:spPr>
      </p:pic>
      <p:pic>
        <p:nvPicPr>
          <p:cNvPr id="107" name="Google Shape;107;p18" descr="Citizens Advice - Wikipedia"/>
          <p:cNvPicPr preferRelativeResize="0"/>
          <p:nvPr/>
        </p:nvPicPr>
        <p:blipFill rotWithShape="1">
          <a:blip r:embed="rId4">
            <a:alphaModFix/>
          </a:blip>
          <a:srcRect/>
          <a:stretch/>
        </p:blipFill>
        <p:spPr>
          <a:xfrm>
            <a:off x="6261479" y="2314376"/>
            <a:ext cx="2536824" cy="2536824"/>
          </a:xfrm>
          <a:prstGeom prst="rect">
            <a:avLst/>
          </a:prstGeom>
          <a:noFill/>
          <a:ln>
            <a:noFill/>
          </a:ln>
        </p:spPr>
      </p:pic>
      <p:pic>
        <p:nvPicPr>
          <p:cNvPr id="108" name="Google Shape;108;p18" descr="Linking to us | National Debtline | National Debtline"/>
          <p:cNvPicPr preferRelativeResize="0"/>
          <p:nvPr/>
        </p:nvPicPr>
        <p:blipFill rotWithShape="1">
          <a:blip r:embed="rId5">
            <a:alphaModFix/>
          </a:blip>
          <a:srcRect/>
          <a:stretch/>
        </p:blipFill>
        <p:spPr>
          <a:xfrm>
            <a:off x="6099969" y="4911327"/>
            <a:ext cx="2863056" cy="1889617"/>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fade">
                                      <p:cBhvr>
                                        <p:cTn id="7" dur="1000"/>
                                        <p:tgtEl>
                                          <p:spTgt spid="10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5">
                                            <p:txEl>
                                              <p:pRg st="0" end="0"/>
                                            </p:txEl>
                                          </p:spTgt>
                                        </p:tgtEl>
                                        <p:attrNameLst>
                                          <p:attrName>style.visibility</p:attrName>
                                        </p:attrNameLst>
                                      </p:cBhvr>
                                      <p:to>
                                        <p:strVal val="visible"/>
                                      </p:to>
                                    </p:set>
                                    <p:animEffect transition="in" filter="fade">
                                      <p:cBhvr>
                                        <p:cTn id="11" dur="1000"/>
                                        <p:tgtEl>
                                          <p:spTgt spid="105">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05">
                                            <p:txEl>
                                              <p:pRg st="1" end="1"/>
                                            </p:txEl>
                                          </p:spTgt>
                                        </p:tgtEl>
                                        <p:attrNameLst>
                                          <p:attrName>style.visibility</p:attrName>
                                        </p:attrNameLst>
                                      </p:cBhvr>
                                      <p:to>
                                        <p:strVal val="visible"/>
                                      </p:to>
                                    </p:set>
                                    <p:animEffect transition="in" filter="fade">
                                      <p:cBhvr>
                                        <p:cTn id="15" dur="1000"/>
                                        <p:tgtEl>
                                          <p:spTgt spid="105">
                                            <p:txEl>
                                              <p:pRg st="1" end="1"/>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105">
                                            <p:txEl>
                                              <p:pRg st="2" end="2"/>
                                            </p:txEl>
                                          </p:spTgt>
                                        </p:tgtEl>
                                        <p:attrNameLst>
                                          <p:attrName>style.visibility</p:attrName>
                                        </p:attrNameLst>
                                      </p:cBhvr>
                                      <p:to>
                                        <p:strVal val="visible"/>
                                      </p:to>
                                    </p:set>
                                    <p:animEffect transition="in" filter="fade">
                                      <p:cBhvr>
                                        <p:cTn id="19" dur="1000"/>
                                        <p:tgtEl>
                                          <p:spTgt spid="105">
                                            <p:txEl>
                                              <p:pRg st="2" end="2"/>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105">
                                            <p:txEl>
                                              <p:pRg st="3" end="3"/>
                                            </p:txEl>
                                          </p:spTgt>
                                        </p:tgtEl>
                                        <p:attrNameLst>
                                          <p:attrName>style.visibility</p:attrName>
                                        </p:attrNameLst>
                                      </p:cBhvr>
                                      <p:to>
                                        <p:strVal val="visible"/>
                                      </p:to>
                                    </p:set>
                                    <p:animEffect transition="in" filter="fade">
                                      <p:cBhvr>
                                        <p:cTn id="23" dur="1000"/>
                                        <p:tgtEl>
                                          <p:spTgt spid="10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9"/>
          <p:cNvSpPr txBox="1">
            <a:spLocks noGrp="1"/>
          </p:cNvSpPr>
          <p:nvPr>
            <p:ph type="title"/>
          </p:nvPr>
        </p:nvSpPr>
        <p:spPr>
          <a:xfrm>
            <a:off x="1652954" y="79514"/>
            <a:ext cx="7033846" cy="105354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3000">
                <a:solidFill>
                  <a:srgbClr val="009999"/>
                </a:solidFill>
                <a:latin typeface="Gill Sans"/>
                <a:ea typeface="Gill Sans"/>
                <a:cs typeface="Gill Sans"/>
                <a:sym typeface="Gill Sans"/>
              </a:rPr>
              <a:t>Get online to keep up to date</a:t>
            </a:r>
            <a:endParaRPr/>
          </a:p>
        </p:txBody>
      </p:sp>
      <p:sp>
        <p:nvSpPr>
          <p:cNvPr id="115" name="Google Shape;115;p19"/>
          <p:cNvSpPr txBox="1"/>
          <p:nvPr/>
        </p:nvSpPr>
        <p:spPr>
          <a:xfrm>
            <a:off x="1608228" y="1256044"/>
            <a:ext cx="7294612" cy="52037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18278"/>
              </a:buClr>
              <a:buSzPts val="1800"/>
              <a:buFont typeface="Arial"/>
              <a:buNone/>
            </a:pPr>
            <a:r>
              <a:rPr lang="en-GB" sz="1800" b="0" i="0" u="none" strike="noStrike" cap="none">
                <a:solidFill>
                  <a:srgbClr val="218278"/>
                </a:solidFill>
                <a:latin typeface="Arial"/>
                <a:ea typeface="Arial"/>
                <a:cs typeface="Arial"/>
                <a:sym typeface="Arial"/>
              </a:rPr>
              <a:t>Subscribe to newsletters with offers and advice – let other people do the hard work for you</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Money Saving Expert</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Money Magpie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Quids In Reader Club</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Skint Dad</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Voucher sites – groupon etc</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Local Council Cost of Living Support page</a:t>
            </a:r>
            <a:endParaRPr sz="1800" b="0" i="0" u="none" strike="noStrike" cap="none">
              <a:solidFill>
                <a:srgbClr val="218278"/>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Follow WCB on social media – we share hints and tips for saving money regularly </a:t>
            </a:r>
            <a:endParaRPr sz="1400" b="0" i="0" u="none" strike="noStrike" cap="none">
              <a:solidFill>
                <a:srgbClr val="000000"/>
              </a:solidFill>
              <a:latin typeface="Arial"/>
              <a:ea typeface="Arial"/>
              <a:cs typeface="Arial"/>
              <a:sym typeface="Arial"/>
            </a:endParaRPr>
          </a:p>
        </p:txBody>
      </p:sp>
      <p:pic>
        <p:nvPicPr>
          <p:cNvPr id="116" name="Google Shape;116;p19" descr="A person typing on a computer&#10;&#10;Description automatically generated with medium confidence"/>
          <p:cNvPicPr preferRelativeResize="0"/>
          <p:nvPr/>
        </p:nvPicPr>
        <p:blipFill rotWithShape="1">
          <a:blip r:embed="rId3">
            <a:alphaModFix/>
          </a:blip>
          <a:srcRect/>
          <a:stretch/>
        </p:blipFill>
        <p:spPr>
          <a:xfrm>
            <a:off x="5785303" y="2057400"/>
            <a:ext cx="2901497" cy="1933575"/>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fade">
                                      <p:cBhvr>
                                        <p:cTn id="7" dur="1000"/>
                                        <p:tgtEl>
                                          <p:spTgt spid="11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15">
                                            <p:txEl>
                                              <p:pRg st="0" end="0"/>
                                            </p:txEl>
                                          </p:spTgt>
                                        </p:tgtEl>
                                        <p:attrNameLst>
                                          <p:attrName>style.visibility</p:attrName>
                                        </p:attrNameLst>
                                      </p:cBhvr>
                                      <p:to>
                                        <p:strVal val="visible"/>
                                      </p:to>
                                    </p:set>
                                    <p:animEffect transition="in" filter="fade">
                                      <p:cBhvr>
                                        <p:cTn id="11" dur="1000"/>
                                        <p:tgtEl>
                                          <p:spTgt spid="115">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15">
                                            <p:txEl>
                                              <p:pRg st="1" end="1"/>
                                            </p:txEl>
                                          </p:spTgt>
                                        </p:tgtEl>
                                        <p:attrNameLst>
                                          <p:attrName>style.visibility</p:attrName>
                                        </p:attrNameLst>
                                      </p:cBhvr>
                                      <p:to>
                                        <p:strVal val="visible"/>
                                      </p:to>
                                    </p:set>
                                    <p:animEffect transition="in" filter="fade">
                                      <p:cBhvr>
                                        <p:cTn id="15" dur="1000"/>
                                        <p:tgtEl>
                                          <p:spTgt spid="115">
                                            <p:txEl>
                                              <p:pRg st="1" end="1"/>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115">
                                            <p:txEl>
                                              <p:pRg st="2" end="2"/>
                                            </p:txEl>
                                          </p:spTgt>
                                        </p:tgtEl>
                                        <p:attrNameLst>
                                          <p:attrName>style.visibility</p:attrName>
                                        </p:attrNameLst>
                                      </p:cBhvr>
                                      <p:to>
                                        <p:strVal val="visible"/>
                                      </p:to>
                                    </p:set>
                                    <p:animEffect transition="in" filter="fade">
                                      <p:cBhvr>
                                        <p:cTn id="19" dur="1000"/>
                                        <p:tgtEl>
                                          <p:spTgt spid="115">
                                            <p:txEl>
                                              <p:pRg st="2" end="2"/>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115">
                                            <p:txEl>
                                              <p:pRg st="3" end="3"/>
                                            </p:txEl>
                                          </p:spTgt>
                                        </p:tgtEl>
                                        <p:attrNameLst>
                                          <p:attrName>style.visibility</p:attrName>
                                        </p:attrNameLst>
                                      </p:cBhvr>
                                      <p:to>
                                        <p:strVal val="visible"/>
                                      </p:to>
                                    </p:set>
                                    <p:animEffect transition="in" filter="fade">
                                      <p:cBhvr>
                                        <p:cTn id="23" dur="1000"/>
                                        <p:tgtEl>
                                          <p:spTgt spid="115">
                                            <p:txEl>
                                              <p:pRg st="3" end="3"/>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115">
                                            <p:txEl>
                                              <p:pRg st="4" end="4"/>
                                            </p:txEl>
                                          </p:spTgt>
                                        </p:tgtEl>
                                        <p:attrNameLst>
                                          <p:attrName>style.visibility</p:attrName>
                                        </p:attrNameLst>
                                      </p:cBhvr>
                                      <p:to>
                                        <p:strVal val="visible"/>
                                      </p:to>
                                    </p:set>
                                    <p:animEffect transition="in" filter="fade">
                                      <p:cBhvr>
                                        <p:cTn id="27" dur="1000"/>
                                        <p:tgtEl>
                                          <p:spTgt spid="115">
                                            <p:txEl>
                                              <p:pRg st="4" end="4"/>
                                            </p:txEl>
                                          </p:spTgt>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115">
                                            <p:txEl>
                                              <p:pRg st="5" end="5"/>
                                            </p:txEl>
                                          </p:spTgt>
                                        </p:tgtEl>
                                        <p:attrNameLst>
                                          <p:attrName>style.visibility</p:attrName>
                                        </p:attrNameLst>
                                      </p:cBhvr>
                                      <p:to>
                                        <p:strVal val="visible"/>
                                      </p:to>
                                    </p:set>
                                    <p:animEffect transition="in" filter="fade">
                                      <p:cBhvr>
                                        <p:cTn id="31" dur="1000"/>
                                        <p:tgtEl>
                                          <p:spTgt spid="115">
                                            <p:txEl>
                                              <p:pRg st="5" end="5"/>
                                            </p:txEl>
                                          </p:spTgt>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115">
                                            <p:txEl>
                                              <p:pRg st="6" end="6"/>
                                            </p:txEl>
                                          </p:spTgt>
                                        </p:tgtEl>
                                        <p:attrNameLst>
                                          <p:attrName>style.visibility</p:attrName>
                                        </p:attrNameLst>
                                      </p:cBhvr>
                                      <p:to>
                                        <p:strVal val="visible"/>
                                      </p:to>
                                    </p:set>
                                    <p:animEffect transition="in" filter="fade">
                                      <p:cBhvr>
                                        <p:cTn id="35" dur="1000"/>
                                        <p:tgtEl>
                                          <p:spTgt spid="115">
                                            <p:txEl>
                                              <p:pRg st="6" end="6"/>
                                            </p:txEl>
                                          </p:spTgt>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115">
                                            <p:txEl>
                                              <p:pRg st="7" end="7"/>
                                            </p:txEl>
                                          </p:spTgt>
                                        </p:tgtEl>
                                        <p:attrNameLst>
                                          <p:attrName>style.visibility</p:attrName>
                                        </p:attrNameLst>
                                      </p:cBhvr>
                                      <p:to>
                                        <p:strVal val="visible"/>
                                      </p:to>
                                    </p:set>
                                    <p:animEffect transition="in" filter="fade">
                                      <p:cBhvr>
                                        <p:cTn id="39" dur="1000"/>
                                        <p:tgtEl>
                                          <p:spTgt spid="1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a:off x="1224053" y="2106057"/>
            <a:ext cx="5628371" cy="131572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3000">
                <a:solidFill>
                  <a:srgbClr val="009999"/>
                </a:solidFill>
                <a:latin typeface="Arial"/>
                <a:ea typeface="Arial"/>
                <a:cs typeface="Arial"/>
                <a:sym typeface="Arial"/>
              </a:rPr>
              <a:t>Services Wave Community Bank offer</a:t>
            </a:r>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fade">
                                      <p:cBhvr>
                                        <p:cTn id="7" dur="10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5"/>
          <p:cNvSpPr txBox="1">
            <a:spLocks noGrp="1"/>
          </p:cNvSpPr>
          <p:nvPr>
            <p:ph type="ctrTitle"/>
          </p:nvPr>
        </p:nvSpPr>
        <p:spPr>
          <a:xfrm>
            <a:off x="1413588" y="953843"/>
            <a:ext cx="4968551" cy="477240"/>
          </a:xfrm>
          <a:prstGeom prst="rect">
            <a:avLst/>
          </a:prstGeom>
          <a:noFill/>
          <a:ln>
            <a:noFill/>
          </a:ln>
        </p:spPr>
        <p:txBody>
          <a:bodyPr spcFirstLastPara="1" wrap="square" lIns="68550" tIns="34275" rIns="68550" bIns="34275" anchor="b" anchorCtr="0">
            <a:normAutofit/>
          </a:bodyPr>
          <a:lstStyle/>
          <a:p>
            <a:pPr marL="0" lvl="0" indent="0" algn="l" rtl="0">
              <a:lnSpc>
                <a:spcPct val="90000"/>
              </a:lnSpc>
              <a:spcBef>
                <a:spcPts val="0"/>
              </a:spcBef>
              <a:spcAft>
                <a:spcPts val="0"/>
              </a:spcAft>
              <a:buClr>
                <a:srgbClr val="218278"/>
              </a:buClr>
              <a:buSzPts val="3600"/>
              <a:buNone/>
            </a:pPr>
            <a:r>
              <a:rPr lang="en-GB" sz="2700"/>
              <a:t>Savings accounts</a:t>
            </a:r>
            <a:endParaRPr sz="2700"/>
          </a:p>
        </p:txBody>
      </p:sp>
      <p:sp>
        <p:nvSpPr>
          <p:cNvPr id="129" name="Google Shape;129;p25"/>
          <p:cNvSpPr txBox="1">
            <a:spLocks noGrp="1"/>
          </p:cNvSpPr>
          <p:nvPr>
            <p:ph type="subTitle" idx="1"/>
          </p:nvPr>
        </p:nvSpPr>
        <p:spPr>
          <a:xfrm>
            <a:off x="1413588" y="1631800"/>
            <a:ext cx="4411679" cy="4106732"/>
          </a:xfrm>
          <a:prstGeom prst="rect">
            <a:avLst/>
          </a:prstGeom>
          <a:noFill/>
          <a:ln>
            <a:noFill/>
          </a:ln>
        </p:spPr>
        <p:txBody>
          <a:bodyPr spcFirstLastPara="1" wrap="square" lIns="68550" tIns="34275" rIns="68550" bIns="34275" anchor="t" anchorCtr="0">
            <a:normAutofit/>
          </a:bodyPr>
          <a:lstStyle/>
          <a:p>
            <a:pPr marL="0" lvl="0" indent="0" algn="l" rtl="0">
              <a:lnSpc>
                <a:spcPct val="107000"/>
              </a:lnSpc>
              <a:spcBef>
                <a:spcPts val="0"/>
              </a:spcBef>
              <a:spcAft>
                <a:spcPts val="0"/>
              </a:spcAft>
              <a:buClr>
                <a:srgbClr val="144A40"/>
              </a:buClr>
              <a:buSzPts val="2400"/>
              <a:buNone/>
            </a:pPr>
            <a:r>
              <a:rPr lang="en-GB"/>
              <a:t>Savings accounts to help build financial resilience</a:t>
            </a:r>
            <a:endParaRPr/>
          </a:p>
          <a:p>
            <a:pPr marL="214313" lvl="0" indent="-214313" algn="l" rtl="0">
              <a:lnSpc>
                <a:spcPct val="107000"/>
              </a:lnSpc>
              <a:spcBef>
                <a:spcPts val="1350"/>
              </a:spcBef>
              <a:spcAft>
                <a:spcPts val="0"/>
              </a:spcAft>
              <a:buClr>
                <a:srgbClr val="144A40"/>
              </a:buClr>
              <a:buSzPts val="1800"/>
              <a:buFont typeface="Arial"/>
              <a:buChar char="•"/>
            </a:pPr>
            <a:r>
              <a:rPr lang="en-GB" sz="1350"/>
              <a:t>SHARE ACCOUNT – up to four share accounts </a:t>
            </a:r>
            <a:endParaRPr/>
          </a:p>
          <a:p>
            <a:pPr marL="214313" lvl="0" indent="-214313" algn="l" rtl="0">
              <a:lnSpc>
                <a:spcPct val="107000"/>
              </a:lnSpc>
              <a:spcBef>
                <a:spcPts val="1350"/>
              </a:spcBef>
              <a:spcAft>
                <a:spcPts val="0"/>
              </a:spcAft>
              <a:buClr>
                <a:srgbClr val="144A40"/>
              </a:buClr>
              <a:buSzPts val="1800"/>
              <a:buFont typeface="Arial"/>
              <a:buChar char="•"/>
            </a:pPr>
            <a:r>
              <a:rPr lang="en-GB" sz="1350"/>
              <a:t>WAVE SAVE – set savings goals and targets</a:t>
            </a:r>
            <a:endParaRPr/>
          </a:p>
          <a:p>
            <a:pPr marL="214313" lvl="0" indent="-214313" algn="l" rtl="0">
              <a:lnSpc>
                <a:spcPct val="107000"/>
              </a:lnSpc>
              <a:spcBef>
                <a:spcPts val="1350"/>
              </a:spcBef>
              <a:spcAft>
                <a:spcPts val="0"/>
              </a:spcAft>
              <a:buClr>
                <a:srgbClr val="144A40"/>
              </a:buClr>
              <a:buSzPts val="1800"/>
              <a:buFont typeface="Arial"/>
              <a:buChar char="•"/>
            </a:pPr>
            <a:r>
              <a:rPr lang="en-GB" sz="1350"/>
              <a:t>PRIZESAVER – save and be entered into a monthly draw for £5000</a:t>
            </a:r>
            <a:endParaRPr/>
          </a:p>
          <a:p>
            <a:pPr marL="214313" lvl="0" indent="-214313" algn="l" rtl="0">
              <a:lnSpc>
                <a:spcPct val="107000"/>
              </a:lnSpc>
              <a:spcBef>
                <a:spcPts val="1350"/>
              </a:spcBef>
              <a:spcAft>
                <a:spcPts val="0"/>
              </a:spcAft>
              <a:buClr>
                <a:srgbClr val="144A40"/>
              </a:buClr>
              <a:buSzPts val="1800"/>
              <a:buFont typeface="Arial"/>
              <a:buChar char="•"/>
            </a:pPr>
            <a:r>
              <a:rPr lang="en-GB" sz="1350"/>
              <a:t>Same day withdrawals from all accounts – when requested before 3pm</a:t>
            </a:r>
            <a:endParaRPr/>
          </a:p>
          <a:p>
            <a:pPr marL="214313" lvl="0" indent="-214313" algn="l" rtl="0">
              <a:lnSpc>
                <a:spcPct val="107000"/>
              </a:lnSpc>
              <a:spcBef>
                <a:spcPts val="1350"/>
              </a:spcBef>
              <a:spcAft>
                <a:spcPts val="0"/>
              </a:spcAft>
              <a:buClr>
                <a:srgbClr val="144A40"/>
              </a:buClr>
              <a:buSzPts val="1800"/>
              <a:buFont typeface="Arial"/>
              <a:buChar char="•"/>
            </a:pPr>
            <a:r>
              <a:rPr lang="en-GB" sz="1350"/>
              <a:t>We don’t pay interest. We pay a dividend on savings if we make a large enough profit</a:t>
            </a:r>
            <a:endParaRPr/>
          </a:p>
          <a:p>
            <a:pPr marL="214313" lvl="0" indent="-214313" algn="l" rtl="0">
              <a:lnSpc>
                <a:spcPct val="107000"/>
              </a:lnSpc>
              <a:spcBef>
                <a:spcPts val="1350"/>
              </a:spcBef>
              <a:spcAft>
                <a:spcPts val="0"/>
              </a:spcAft>
              <a:buClr>
                <a:srgbClr val="144A40"/>
              </a:buClr>
              <a:buSzPts val="1800"/>
              <a:buFont typeface="Arial"/>
              <a:buChar char="•"/>
            </a:pPr>
            <a:r>
              <a:rPr lang="en-GB" sz="1350"/>
              <a:t>Set up regular savings via standing order or payroll deduction</a:t>
            </a:r>
            <a:endParaRPr/>
          </a:p>
        </p:txBody>
      </p:sp>
      <p:pic>
        <p:nvPicPr>
          <p:cNvPr id="130" name="Google Shape;130;p25"/>
          <p:cNvPicPr preferRelativeResize="0"/>
          <p:nvPr/>
        </p:nvPicPr>
        <p:blipFill rotWithShape="1">
          <a:blip r:embed="rId3">
            <a:alphaModFix/>
          </a:blip>
          <a:srcRect/>
          <a:stretch/>
        </p:blipFill>
        <p:spPr>
          <a:xfrm>
            <a:off x="6025653" y="1411303"/>
            <a:ext cx="2634195" cy="1296410"/>
          </a:xfrm>
          <a:prstGeom prst="rect">
            <a:avLst/>
          </a:prstGeom>
          <a:noFill/>
          <a:ln>
            <a:noFill/>
          </a:ln>
        </p:spPr>
      </p:pic>
      <p:pic>
        <p:nvPicPr>
          <p:cNvPr id="131" name="Google Shape;131;p25"/>
          <p:cNvPicPr preferRelativeResize="0"/>
          <p:nvPr/>
        </p:nvPicPr>
        <p:blipFill rotWithShape="1">
          <a:blip r:embed="rId4">
            <a:alphaModFix/>
          </a:blip>
          <a:srcRect/>
          <a:stretch/>
        </p:blipFill>
        <p:spPr>
          <a:xfrm>
            <a:off x="6092888" y="2983663"/>
            <a:ext cx="2695199" cy="115443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6"/>
          <p:cNvSpPr txBox="1">
            <a:spLocks noGrp="1"/>
          </p:cNvSpPr>
          <p:nvPr>
            <p:ph type="ctrTitle"/>
          </p:nvPr>
        </p:nvSpPr>
        <p:spPr>
          <a:xfrm>
            <a:off x="1624256" y="929231"/>
            <a:ext cx="3711600" cy="477225"/>
          </a:xfrm>
          <a:prstGeom prst="rect">
            <a:avLst/>
          </a:prstGeom>
          <a:noFill/>
          <a:ln>
            <a:noFill/>
          </a:ln>
        </p:spPr>
        <p:txBody>
          <a:bodyPr spcFirstLastPara="1" wrap="square" lIns="68550" tIns="34275" rIns="68550" bIns="34275" anchor="b" anchorCtr="0">
            <a:normAutofit fontScale="90000"/>
          </a:bodyPr>
          <a:lstStyle/>
          <a:p>
            <a:pPr marL="0" lvl="0" indent="0" algn="l" rtl="0">
              <a:lnSpc>
                <a:spcPct val="100000"/>
              </a:lnSpc>
              <a:spcBef>
                <a:spcPts val="0"/>
              </a:spcBef>
              <a:spcAft>
                <a:spcPts val="0"/>
              </a:spcAft>
              <a:buSzPct val="148148"/>
              <a:buNone/>
            </a:pPr>
            <a:br>
              <a:rPr lang="en-GB" sz="2700"/>
            </a:br>
            <a:r>
              <a:rPr lang="en-GB" sz="2700"/>
              <a:t>Affordable loans</a:t>
            </a:r>
            <a:endParaRPr sz="2700"/>
          </a:p>
        </p:txBody>
      </p:sp>
      <p:sp>
        <p:nvSpPr>
          <p:cNvPr id="138" name="Google Shape;138;p26"/>
          <p:cNvSpPr txBox="1">
            <a:spLocks noGrp="1"/>
          </p:cNvSpPr>
          <p:nvPr>
            <p:ph type="subTitle" idx="1"/>
          </p:nvPr>
        </p:nvSpPr>
        <p:spPr>
          <a:xfrm>
            <a:off x="1328963" y="1551806"/>
            <a:ext cx="4429800" cy="4320450"/>
          </a:xfrm>
          <a:prstGeom prst="rect">
            <a:avLst/>
          </a:prstGeom>
          <a:noFill/>
          <a:ln>
            <a:noFill/>
          </a:ln>
        </p:spPr>
        <p:txBody>
          <a:bodyPr spcFirstLastPara="1" wrap="square" lIns="68550" tIns="34275" rIns="68550" bIns="34275" anchor="t" anchorCtr="0">
            <a:normAutofit/>
          </a:bodyPr>
          <a:lstStyle/>
          <a:p>
            <a:pPr marL="214313" lvl="0" indent="-207883" algn="l" rtl="0">
              <a:lnSpc>
                <a:spcPct val="107000"/>
              </a:lnSpc>
              <a:spcBef>
                <a:spcPts val="1350"/>
              </a:spcBef>
              <a:spcAft>
                <a:spcPts val="0"/>
              </a:spcAft>
              <a:buClr>
                <a:srgbClr val="144A40"/>
              </a:buClr>
              <a:buSzPts val="1350"/>
              <a:buFont typeface="Arial"/>
              <a:buChar char="•"/>
            </a:pPr>
            <a:r>
              <a:rPr lang="en-GB" sz="1350"/>
              <a:t>Loans from £500- £35,000 from 5%APR</a:t>
            </a:r>
            <a:endParaRPr/>
          </a:p>
          <a:p>
            <a:pPr marL="214313" lvl="0" indent="-207883" algn="l" rtl="0">
              <a:lnSpc>
                <a:spcPct val="107000"/>
              </a:lnSpc>
              <a:spcBef>
                <a:spcPts val="1350"/>
              </a:spcBef>
              <a:spcAft>
                <a:spcPts val="0"/>
              </a:spcAft>
              <a:buClr>
                <a:srgbClr val="144A40"/>
              </a:buClr>
              <a:buSzPts val="1350"/>
              <a:buFont typeface="Arial"/>
              <a:buChar char="•"/>
            </a:pPr>
            <a:r>
              <a:rPr lang="en-GB" sz="1350"/>
              <a:t>Loans are issued for all sorts of reasons – we won’t lend to pay a loan shark though</a:t>
            </a:r>
            <a:endParaRPr/>
          </a:p>
          <a:p>
            <a:pPr marL="214313" lvl="0" indent="-207883" algn="l" rtl="0">
              <a:lnSpc>
                <a:spcPct val="107000"/>
              </a:lnSpc>
              <a:spcBef>
                <a:spcPts val="1350"/>
              </a:spcBef>
              <a:spcAft>
                <a:spcPts val="0"/>
              </a:spcAft>
              <a:buClr>
                <a:srgbClr val="144A40"/>
              </a:buClr>
              <a:buSzPts val="1350"/>
              <a:buFont typeface="Arial"/>
              <a:buChar char="•"/>
            </a:pPr>
            <a:r>
              <a:rPr lang="en-GB" sz="1350"/>
              <a:t>We report to CRAs so borrowers can build credit scores with us</a:t>
            </a:r>
            <a:endParaRPr/>
          </a:p>
          <a:p>
            <a:pPr marL="214313" lvl="0" indent="-207883" algn="l" rtl="0">
              <a:lnSpc>
                <a:spcPct val="107000"/>
              </a:lnSpc>
              <a:spcBef>
                <a:spcPts val="1350"/>
              </a:spcBef>
              <a:spcAft>
                <a:spcPts val="0"/>
              </a:spcAft>
              <a:buClr>
                <a:srgbClr val="144A40"/>
              </a:buClr>
              <a:buSzPts val="1350"/>
              <a:buFont typeface="Arial"/>
              <a:buChar char="•"/>
            </a:pPr>
            <a:r>
              <a:rPr lang="en-GB" sz="1350"/>
              <a:t>All loans have a savings element to build financial resilience</a:t>
            </a:r>
            <a:endParaRPr/>
          </a:p>
          <a:p>
            <a:pPr marL="214313" lvl="0" indent="-207883" algn="l" rtl="0">
              <a:lnSpc>
                <a:spcPct val="107000"/>
              </a:lnSpc>
              <a:spcBef>
                <a:spcPts val="1350"/>
              </a:spcBef>
              <a:spcAft>
                <a:spcPts val="0"/>
              </a:spcAft>
              <a:buClr>
                <a:srgbClr val="144A40"/>
              </a:buClr>
              <a:buSzPts val="1350"/>
              <a:buFont typeface="Arial"/>
              <a:buChar char="•"/>
            </a:pPr>
            <a:r>
              <a:rPr lang="en-GB" sz="1350"/>
              <a:t>No early repayment fees or penalties</a:t>
            </a:r>
            <a:endParaRPr sz="1350"/>
          </a:p>
          <a:p>
            <a:pPr marL="214313" lvl="0" indent="-207883" algn="l" rtl="0">
              <a:lnSpc>
                <a:spcPct val="107000"/>
              </a:lnSpc>
              <a:spcBef>
                <a:spcPts val="1350"/>
              </a:spcBef>
              <a:spcAft>
                <a:spcPts val="0"/>
              </a:spcAft>
              <a:buSzPts val="1350"/>
              <a:buChar char="•"/>
            </a:pPr>
            <a:r>
              <a:rPr lang="en-GB" sz="1350"/>
              <a:t>We lend to people on benefits Repayment options:</a:t>
            </a:r>
            <a:endParaRPr/>
          </a:p>
          <a:p>
            <a:pPr marL="557213" lvl="1" indent="-207882" algn="l" rtl="0">
              <a:lnSpc>
                <a:spcPct val="107000"/>
              </a:lnSpc>
              <a:spcBef>
                <a:spcPts val="975"/>
              </a:spcBef>
              <a:spcAft>
                <a:spcPts val="0"/>
              </a:spcAft>
              <a:buSzPts val="1350"/>
              <a:buFont typeface="Arial"/>
              <a:buChar char="•"/>
            </a:pPr>
            <a:r>
              <a:rPr lang="en-GB" sz="1350"/>
              <a:t>Direct debit</a:t>
            </a:r>
            <a:endParaRPr/>
          </a:p>
          <a:p>
            <a:pPr marL="557213" lvl="1" indent="-207882" algn="l" rtl="0">
              <a:lnSpc>
                <a:spcPct val="107000"/>
              </a:lnSpc>
              <a:spcBef>
                <a:spcPts val="975"/>
              </a:spcBef>
              <a:spcAft>
                <a:spcPts val="0"/>
              </a:spcAft>
              <a:buSzPts val="1350"/>
              <a:buFont typeface="Arial"/>
              <a:buChar char="•"/>
            </a:pPr>
            <a:r>
              <a:rPr lang="en-GB" sz="1350"/>
              <a:t>Payroll if working for an employer partner</a:t>
            </a:r>
            <a:endParaRPr/>
          </a:p>
          <a:p>
            <a:pPr marL="557213" lvl="1" indent="-207882" algn="l" rtl="0">
              <a:lnSpc>
                <a:spcPct val="107000"/>
              </a:lnSpc>
              <a:spcBef>
                <a:spcPts val="975"/>
              </a:spcBef>
              <a:spcAft>
                <a:spcPts val="0"/>
              </a:spcAft>
              <a:buSzPts val="1350"/>
              <a:buFont typeface="Arial"/>
              <a:buChar char="•"/>
            </a:pPr>
            <a:r>
              <a:rPr lang="en-GB" sz="1350"/>
              <a:t>Child Benefit for Family Saver Loans</a:t>
            </a:r>
            <a:endParaRPr/>
          </a:p>
          <a:p>
            <a:pPr marL="349330" lvl="1" indent="0" algn="l" rtl="0">
              <a:lnSpc>
                <a:spcPct val="107000"/>
              </a:lnSpc>
              <a:spcBef>
                <a:spcPts val="975"/>
              </a:spcBef>
              <a:spcAft>
                <a:spcPts val="0"/>
              </a:spcAft>
              <a:buSzPts val="1350"/>
              <a:buNone/>
            </a:pPr>
            <a:endParaRPr sz="1350"/>
          </a:p>
        </p:txBody>
      </p:sp>
      <p:pic>
        <p:nvPicPr>
          <p:cNvPr id="139" name="Google Shape;139;p26"/>
          <p:cNvPicPr preferRelativeResize="0"/>
          <p:nvPr/>
        </p:nvPicPr>
        <p:blipFill rotWithShape="1">
          <a:blip r:embed="rId3">
            <a:alphaModFix/>
          </a:blip>
          <a:srcRect/>
          <a:stretch/>
        </p:blipFill>
        <p:spPr>
          <a:xfrm>
            <a:off x="5814155" y="722293"/>
            <a:ext cx="2407298" cy="2407298"/>
          </a:xfrm>
          <a:prstGeom prst="rect">
            <a:avLst/>
          </a:prstGeom>
          <a:noFill/>
          <a:ln>
            <a:noFill/>
          </a:ln>
        </p:spPr>
      </p:pic>
      <p:pic>
        <p:nvPicPr>
          <p:cNvPr id="140" name="Google Shape;140;p26"/>
          <p:cNvPicPr preferRelativeResize="0"/>
          <p:nvPr/>
        </p:nvPicPr>
        <p:blipFill rotWithShape="1">
          <a:blip r:embed="rId4">
            <a:alphaModFix/>
          </a:blip>
          <a:srcRect/>
          <a:stretch/>
        </p:blipFill>
        <p:spPr>
          <a:xfrm>
            <a:off x="6418362" y="3263871"/>
            <a:ext cx="2407298" cy="240729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7"/>
          <p:cNvSpPr txBox="1">
            <a:spLocks noGrp="1"/>
          </p:cNvSpPr>
          <p:nvPr>
            <p:ph type="ctrTitle"/>
          </p:nvPr>
        </p:nvSpPr>
        <p:spPr>
          <a:xfrm>
            <a:off x="1516838" y="953850"/>
            <a:ext cx="4865400" cy="477225"/>
          </a:xfrm>
          <a:prstGeom prst="rect">
            <a:avLst/>
          </a:prstGeom>
          <a:noFill/>
          <a:ln>
            <a:noFill/>
          </a:ln>
        </p:spPr>
        <p:txBody>
          <a:bodyPr spcFirstLastPara="1" wrap="square" lIns="68550" tIns="34275" rIns="68550" bIns="34275" anchor="b" anchorCtr="0">
            <a:normAutofit/>
          </a:bodyPr>
          <a:lstStyle/>
          <a:p>
            <a:pPr marL="0" lvl="0" indent="0" algn="l" rtl="0">
              <a:lnSpc>
                <a:spcPct val="90000"/>
              </a:lnSpc>
              <a:spcBef>
                <a:spcPts val="0"/>
              </a:spcBef>
              <a:spcAft>
                <a:spcPts val="0"/>
              </a:spcAft>
              <a:buClr>
                <a:srgbClr val="218278"/>
              </a:buClr>
              <a:buSzPts val="3600"/>
              <a:buNone/>
            </a:pPr>
            <a:r>
              <a:rPr lang="en-GB" sz="2700"/>
              <a:t>Basic bank accounts</a:t>
            </a:r>
            <a:endParaRPr sz="2700"/>
          </a:p>
        </p:txBody>
      </p:sp>
      <p:sp>
        <p:nvSpPr>
          <p:cNvPr id="147" name="Google Shape;147;p27"/>
          <p:cNvSpPr txBox="1">
            <a:spLocks noGrp="1"/>
          </p:cNvSpPr>
          <p:nvPr>
            <p:ph type="subTitle" idx="1"/>
          </p:nvPr>
        </p:nvSpPr>
        <p:spPr>
          <a:xfrm>
            <a:off x="1516829" y="1591460"/>
            <a:ext cx="5155602" cy="4260028"/>
          </a:xfrm>
          <a:prstGeom prst="rect">
            <a:avLst/>
          </a:prstGeom>
          <a:noFill/>
          <a:ln>
            <a:noFill/>
          </a:ln>
        </p:spPr>
        <p:txBody>
          <a:bodyPr spcFirstLastPara="1" wrap="square" lIns="68550" tIns="34275" rIns="68550" bIns="34275" anchor="t" anchorCtr="0">
            <a:normAutofit/>
          </a:bodyPr>
          <a:lstStyle/>
          <a:p>
            <a:pPr marL="214313" lvl="0" indent="-214313" algn="l" rtl="0">
              <a:lnSpc>
                <a:spcPct val="107000"/>
              </a:lnSpc>
              <a:spcBef>
                <a:spcPts val="1350"/>
              </a:spcBef>
              <a:spcAft>
                <a:spcPts val="0"/>
              </a:spcAft>
              <a:buClr>
                <a:srgbClr val="144A40"/>
              </a:buClr>
              <a:buSzPts val="1800"/>
              <a:buFont typeface="Arial"/>
              <a:buChar char="•"/>
            </a:pPr>
            <a:r>
              <a:rPr lang="en-GB" sz="1350"/>
              <a:t>Engage is a prepaid VISA account</a:t>
            </a:r>
            <a:endParaRPr/>
          </a:p>
          <a:p>
            <a:pPr marL="214313" lvl="0" indent="-214313" algn="l" rtl="0">
              <a:lnSpc>
                <a:spcPct val="107000"/>
              </a:lnSpc>
              <a:spcBef>
                <a:spcPts val="1350"/>
              </a:spcBef>
              <a:spcAft>
                <a:spcPts val="0"/>
              </a:spcAft>
              <a:buClr>
                <a:srgbClr val="144A40"/>
              </a:buClr>
              <a:buSzPts val="1800"/>
              <a:buFont typeface="Arial"/>
              <a:buChar char="•"/>
            </a:pPr>
            <a:r>
              <a:rPr lang="en-GB" sz="1350"/>
              <a:t>No credit check required</a:t>
            </a:r>
            <a:endParaRPr/>
          </a:p>
          <a:p>
            <a:pPr marL="214313" lvl="0" indent="-214313" algn="l" rtl="0">
              <a:lnSpc>
                <a:spcPct val="107000"/>
              </a:lnSpc>
              <a:spcBef>
                <a:spcPts val="1350"/>
              </a:spcBef>
              <a:spcAft>
                <a:spcPts val="0"/>
              </a:spcAft>
              <a:buClr>
                <a:srgbClr val="144A40"/>
              </a:buClr>
              <a:buSzPts val="1800"/>
              <a:buFont typeface="Arial"/>
              <a:buChar char="•"/>
            </a:pPr>
            <a:r>
              <a:rPr lang="en-GB" sz="1350"/>
              <a:t>Credit union exclusive account – must be a member to apply for Engage</a:t>
            </a:r>
            <a:endParaRPr/>
          </a:p>
          <a:p>
            <a:pPr marL="214313" lvl="0" indent="-214313" algn="l" rtl="0">
              <a:lnSpc>
                <a:spcPct val="107000"/>
              </a:lnSpc>
              <a:spcBef>
                <a:spcPts val="1350"/>
              </a:spcBef>
              <a:spcAft>
                <a:spcPts val="0"/>
              </a:spcAft>
              <a:buClr>
                <a:srgbClr val="144A40"/>
              </a:buClr>
              <a:buSzPts val="1800"/>
              <a:buFont typeface="Arial"/>
              <a:buChar char="•"/>
            </a:pPr>
            <a:r>
              <a:rPr lang="en-GB" sz="1350"/>
              <a:t>Cashback and rewards</a:t>
            </a:r>
            <a:endParaRPr/>
          </a:p>
          <a:p>
            <a:pPr marL="214313" lvl="0" indent="-214313" algn="l" rtl="0">
              <a:lnSpc>
                <a:spcPct val="107000"/>
              </a:lnSpc>
              <a:spcBef>
                <a:spcPts val="1350"/>
              </a:spcBef>
              <a:spcAft>
                <a:spcPts val="0"/>
              </a:spcAft>
              <a:buClr>
                <a:srgbClr val="144A40"/>
              </a:buClr>
              <a:buSzPts val="1800"/>
              <a:buFont typeface="Arial"/>
              <a:buChar char="•"/>
            </a:pPr>
            <a:r>
              <a:rPr lang="en-GB" sz="1350"/>
              <a:t>£2 pcm fee plus fees for using ATM. Free to use in store and online</a:t>
            </a:r>
            <a:endParaRPr/>
          </a:p>
          <a:p>
            <a:pPr marL="214313" lvl="0" indent="-214313" algn="l" rtl="0">
              <a:lnSpc>
                <a:spcPct val="107000"/>
              </a:lnSpc>
              <a:spcBef>
                <a:spcPts val="1350"/>
              </a:spcBef>
              <a:spcAft>
                <a:spcPts val="0"/>
              </a:spcAft>
              <a:buClr>
                <a:srgbClr val="144A40"/>
              </a:buClr>
              <a:buSzPts val="1800"/>
              <a:buFont typeface="Arial"/>
              <a:buChar char="•"/>
            </a:pPr>
            <a:r>
              <a:rPr lang="en-GB" sz="1350"/>
              <a:t>Account can be used to receive benefits and wages</a:t>
            </a:r>
            <a:endParaRPr/>
          </a:p>
          <a:p>
            <a:pPr marL="214313" lvl="0" indent="-214313" algn="l" rtl="0">
              <a:lnSpc>
                <a:spcPct val="107000"/>
              </a:lnSpc>
              <a:spcBef>
                <a:spcPts val="1350"/>
              </a:spcBef>
              <a:spcAft>
                <a:spcPts val="0"/>
              </a:spcAft>
              <a:buClr>
                <a:srgbClr val="144A40"/>
              </a:buClr>
              <a:buSzPts val="1800"/>
              <a:buFont typeface="Arial"/>
              <a:buChar char="•"/>
            </a:pPr>
            <a:r>
              <a:rPr lang="en-GB" sz="1350"/>
              <a:t>Mobile app, telephone and online support</a:t>
            </a:r>
            <a:endParaRPr/>
          </a:p>
          <a:p>
            <a:pPr marL="214313" lvl="0" indent="-214313" algn="l" rtl="0">
              <a:lnSpc>
                <a:spcPct val="107000"/>
              </a:lnSpc>
              <a:spcBef>
                <a:spcPts val="1350"/>
              </a:spcBef>
              <a:spcAft>
                <a:spcPts val="0"/>
              </a:spcAft>
              <a:buClr>
                <a:srgbClr val="144A40"/>
              </a:buClr>
              <a:buSzPts val="1800"/>
              <a:buFont typeface="Arial"/>
              <a:buChar char="•"/>
            </a:pPr>
            <a:r>
              <a:rPr lang="en-GB" sz="1350"/>
              <a:t>Sign up using the Engage app – need to be a WCB member and have a promo code from us to open account</a:t>
            </a:r>
            <a:endParaRPr/>
          </a:p>
        </p:txBody>
      </p:sp>
      <p:pic>
        <p:nvPicPr>
          <p:cNvPr id="148" name="Google Shape;148;p27"/>
          <p:cNvPicPr preferRelativeResize="0"/>
          <p:nvPr/>
        </p:nvPicPr>
        <p:blipFill rotWithShape="1">
          <a:blip r:embed="rId3">
            <a:alphaModFix/>
          </a:blip>
          <a:srcRect t="4822" r="3424" b="4854"/>
          <a:stretch/>
        </p:blipFill>
        <p:spPr>
          <a:xfrm>
            <a:off x="6852459" y="1012718"/>
            <a:ext cx="1677016" cy="2033197"/>
          </a:xfrm>
          <a:prstGeom prst="rect">
            <a:avLst/>
          </a:prstGeom>
          <a:noFill/>
          <a:ln>
            <a:noFill/>
          </a:ln>
        </p:spPr>
      </p:pic>
      <p:pic>
        <p:nvPicPr>
          <p:cNvPr id="149" name="Google Shape;149;p27"/>
          <p:cNvPicPr preferRelativeResize="0"/>
          <p:nvPr/>
        </p:nvPicPr>
        <p:blipFill rotWithShape="1">
          <a:blip r:embed="rId4">
            <a:alphaModFix/>
          </a:blip>
          <a:srcRect/>
          <a:stretch/>
        </p:blipFill>
        <p:spPr>
          <a:xfrm>
            <a:off x="6483820" y="3430241"/>
            <a:ext cx="2731409" cy="143886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8"/>
          <p:cNvSpPr txBox="1">
            <a:spLocks noGrp="1"/>
          </p:cNvSpPr>
          <p:nvPr>
            <p:ph type="ctrTitle"/>
          </p:nvPr>
        </p:nvSpPr>
        <p:spPr>
          <a:xfrm>
            <a:off x="1524255" y="242008"/>
            <a:ext cx="6858000" cy="629816"/>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SzPct val="43209"/>
              <a:buNone/>
            </a:pPr>
            <a:r>
              <a:rPr lang="en-GB"/>
              <a:t>Chorus Workplace Savings Scheme</a:t>
            </a:r>
            <a:endParaRPr/>
          </a:p>
        </p:txBody>
      </p:sp>
      <p:sp>
        <p:nvSpPr>
          <p:cNvPr id="156" name="Google Shape;156;p28"/>
          <p:cNvSpPr txBox="1">
            <a:spLocks noGrp="1"/>
          </p:cNvSpPr>
          <p:nvPr>
            <p:ph type="subTitle" idx="1"/>
          </p:nvPr>
        </p:nvSpPr>
        <p:spPr>
          <a:xfrm>
            <a:off x="1445559" y="1131850"/>
            <a:ext cx="5957047" cy="3759268"/>
          </a:xfrm>
          <a:prstGeom prst="rect">
            <a:avLst/>
          </a:prstGeom>
          <a:noFill/>
          <a:ln>
            <a:noFill/>
          </a:ln>
        </p:spPr>
        <p:txBody>
          <a:bodyPr spcFirstLastPara="1" wrap="square" lIns="91425" tIns="45700" rIns="91425" bIns="45700" anchor="t" anchorCtr="0">
            <a:normAutofit lnSpcReduction="20000"/>
          </a:bodyPr>
          <a:lstStyle/>
          <a:p>
            <a:pPr marL="0" lvl="0" indent="0" algn="l" rtl="0">
              <a:lnSpc>
                <a:spcPct val="107000"/>
              </a:lnSpc>
              <a:spcBef>
                <a:spcPts val="640"/>
              </a:spcBef>
              <a:spcAft>
                <a:spcPts val="0"/>
              </a:spcAft>
              <a:buSzPts val="3200"/>
              <a:buNone/>
            </a:pPr>
            <a:r>
              <a:rPr lang="en-GB" sz="1500">
                <a:latin typeface="Calibri"/>
                <a:ea typeface="Calibri"/>
                <a:cs typeface="Calibri"/>
                <a:sym typeface="Calibri"/>
              </a:rPr>
              <a:t>Save and repay loans with us straight through your wages</a:t>
            </a:r>
            <a:endParaRPr/>
          </a:p>
          <a:p>
            <a:pPr marL="0" lvl="0" indent="0" algn="l" rtl="0">
              <a:lnSpc>
                <a:spcPct val="107000"/>
              </a:lnSpc>
              <a:spcBef>
                <a:spcPts val="1240"/>
              </a:spcBef>
              <a:spcAft>
                <a:spcPts val="0"/>
              </a:spcAft>
              <a:buSzPts val="3200"/>
              <a:buNone/>
            </a:pPr>
            <a:r>
              <a:rPr lang="en-GB" sz="1500">
                <a:latin typeface="Calibri"/>
                <a:ea typeface="Calibri"/>
                <a:cs typeface="Calibri"/>
                <a:sym typeface="Calibri"/>
              </a:rPr>
              <a:t>WCB has partners across East Sussex and Kent including</a:t>
            </a:r>
            <a:endParaRPr/>
          </a:p>
          <a:p>
            <a:pPr marL="0" lvl="0" indent="0" algn="l" rtl="0">
              <a:lnSpc>
                <a:spcPct val="107000"/>
              </a:lnSpc>
              <a:spcBef>
                <a:spcPts val="1240"/>
              </a:spcBef>
              <a:spcAft>
                <a:spcPts val="0"/>
              </a:spcAft>
              <a:buNone/>
            </a:pPr>
            <a:r>
              <a:rPr lang="en-GB" sz="1400">
                <a:solidFill>
                  <a:srgbClr val="144A40"/>
                </a:solidFill>
                <a:latin typeface="Arial"/>
                <a:ea typeface="Arial"/>
                <a:cs typeface="Arial"/>
                <a:sym typeface="Arial"/>
              </a:rPr>
              <a:t>Local authorities – KCC, ABC, MBC, BHCC, ESCC, LDC, EBC</a:t>
            </a:r>
            <a:endParaRPr/>
          </a:p>
          <a:p>
            <a:pPr marL="0" lvl="0" indent="0" algn="l" rtl="0">
              <a:lnSpc>
                <a:spcPct val="107000"/>
              </a:lnSpc>
              <a:spcBef>
                <a:spcPts val="1240"/>
              </a:spcBef>
              <a:spcAft>
                <a:spcPts val="0"/>
              </a:spcAft>
              <a:buNone/>
            </a:pPr>
            <a:r>
              <a:rPr lang="en-GB" sz="1400">
                <a:solidFill>
                  <a:srgbClr val="144A40"/>
                </a:solidFill>
                <a:latin typeface="Arial"/>
                <a:ea typeface="Arial"/>
                <a:cs typeface="Arial"/>
                <a:sym typeface="Arial"/>
              </a:rPr>
              <a:t>NHS Trusts – University Hospitals Sussex, East Sussex Healthcare and Sussex Community</a:t>
            </a:r>
            <a:endParaRPr/>
          </a:p>
          <a:p>
            <a:pPr marL="0" lvl="0" indent="0" algn="l" rtl="0">
              <a:lnSpc>
                <a:spcPct val="107000"/>
              </a:lnSpc>
              <a:spcBef>
                <a:spcPts val="1240"/>
              </a:spcBef>
              <a:spcAft>
                <a:spcPts val="0"/>
              </a:spcAft>
              <a:buNone/>
            </a:pPr>
            <a:r>
              <a:rPr lang="en-GB" sz="1400">
                <a:solidFill>
                  <a:srgbClr val="144A40"/>
                </a:solidFill>
                <a:latin typeface="Arial"/>
                <a:ea typeface="Arial"/>
                <a:cs typeface="Arial"/>
                <a:sym typeface="Arial"/>
              </a:rPr>
              <a:t>Transport - Brighton &amp; Hove Buses, Metrobus, The Big Lemon, Community Transport Brighton &amp; Hove</a:t>
            </a:r>
            <a:endParaRPr/>
          </a:p>
          <a:p>
            <a:pPr marL="0" lvl="0" indent="0" algn="l" rtl="0">
              <a:lnSpc>
                <a:spcPct val="107000"/>
              </a:lnSpc>
              <a:spcBef>
                <a:spcPts val="1240"/>
              </a:spcBef>
              <a:spcAft>
                <a:spcPts val="0"/>
              </a:spcAft>
              <a:buNone/>
            </a:pPr>
            <a:r>
              <a:rPr lang="en-GB" sz="1400">
                <a:solidFill>
                  <a:srgbClr val="144A40"/>
                </a:solidFill>
                <a:latin typeface="Arial"/>
                <a:ea typeface="Arial"/>
                <a:cs typeface="Arial"/>
                <a:sym typeface="Arial"/>
              </a:rPr>
              <a:t>Charities – BHT Sussex, Amaze, 3VA, Grace Eyre</a:t>
            </a:r>
            <a:endParaRPr/>
          </a:p>
          <a:p>
            <a:pPr marL="0" lvl="0" indent="0" algn="l" rtl="0">
              <a:lnSpc>
                <a:spcPct val="107000"/>
              </a:lnSpc>
              <a:spcBef>
                <a:spcPts val="1240"/>
              </a:spcBef>
              <a:spcAft>
                <a:spcPts val="0"/>
              </a:spcAft>
              <a:buNone/>
            </a:pPr>
            <a:r>
              <a:rPr lang="en-GB" sz="1400">
                <a:solidFill>
                  <a:srgbClr val="144A40"/>
                </a:solidFill>
                <a:latin typeface="Arial"/>
                <a:ea typeface="Arial"/>
                <a:cs typeface="Arial"/>
                <a:sym typeface="Arial"/>
              </a:rPr>
              <a:t>Private businesses – Let’s Do Business, Michelmersh Bricks, Tsurumi Pumps UK</a:t>
            </a:r>
            <a:endParaRPr/>
          </a:p>
          <a:p>
            <a:pPr marL="0" lvl="0" indent="0" algn="l" rtl="0">
              <a:lnSpc>
                <a:spcPct val="107000"/>
              </a:lnSpc>
              <a:spcBef>
                <a:spcPts val="1240"/>
              </a:spcBef>
              <a:spcAft>
                <a:spcPts val="0"/>
              </a:spcAft>
              <a:buNone/>
            </a:pPr>
            <a:r>
              <a:rPr lang="en-GB" sz="1400">
                <a:solidFill>
                  <a:srgbClr val="144A40"/>
                </a:solidFill>
                <a:latin typeface="Arial"/>
                <a:ea typeface="Arial"/>
                <a:cs typeface="Arial"/>
                <a:sym typeface="Arial"/>
              </a:rPr>
              <a:t>Education establishments – University of Brighton, Varndean School</a:t>
            </a:r>
            <a:endParaRPr/>
          </a:p>
        </p:txBody>
      </p:sp>
      <p:pic>
        <p:nvPicPr>
          <p:cNvPr id="157" name="Google Shape;157;p28"/>
          <p:cNvPicPr preferRelativeResize="0"/>
          <p:nvPr/>
        </p:nvPicPr>
        <p:blipFill rotWithShape="1">
          <a:blip r:embed="rId3">
            <a:alphaModFix/>
          </a:blip>
          <a:srcRect/>
          <a:stretch/>
        </p:blipFill>
        <p:spPr>
          <a:xfrm>
            <a:off x="7478446" y="1786598"/>
            <a:ext cx="1157288" cy="1157288"/>
          </a:xfrm>
          <a:prstGeom prst="rect">
            <a:avLst/>
          </a:prstGeom>
          <a:noFill/>
          <a:ln>
            <a:noFill/>
          </a:ln>
        </p:spPr>
      </p:pic>
      <p:pic>
        <p:nvPicPr>
          <p:cNvPr id="158" name="Google Shape;158;p28"/>
          <p:cNvPicPr preferRelativeResize="0"/>
          <p:nvPr/>
        </p:nvPicPr>
        <p:blipFill rotWithShape="1">
          <a:blip r:embed="rId4">
            <a:alphaModFix/>
          </a:blip>
          <a:srcRect/>
          <a:stretch/>
        </p:blipFill>
        <p:spPr>
          <a:xfrm>
            <a:off x="1931108" y="5140485"/>
            <a:ext cx="1083198" cy="705248"/>
          </a:xfrm>
          <a:prstGeom prst="rect">
            <a:avLst/>
          </a:prstGeom>
          <a:noFill/>
          <a:ln>
            <a:noFill/>
          </a:ln>
        </p:spPr>
      </p:pic>
      <p:pic>
        <p:nvPicPr>
          <p:cNvPr id="159" name="Google Shape;159;p28"/>
          <p:cNvPicPr preferRelativeResize="0"/>
          <p:nvPr/>
        </p:nvPicPr>
        <p:blipFill rotWithShape="1">
          <a:blip r:embed="rId5">
            <a:alphaModFix/>
          </a:blip>
          <a:srcRect l="8589" t="26785" r="7752" b="30130"/>
          <a:stretch/>
        </p:blipFill>
        <p:spPr>
          <a:xfrm>
            <a:off x="6057900" y="5140485"/>
            <a:ext cx="1344706" cy="692524"/>
          </a:xfrm>
          <a:prstGeom prst="rect">
            <a:avLst/>
          </a:prstGeom>
          <a:noFill/>
          <a:ln>
            <a:noFill/>
          </a:ln>
        </p:spPr>
      </p:pic>
      <p:pic>
        <p:nvPicPr>
          <p:cNvPr id="160" name="Google Shape;160;p28"/>
          <p:cNvPicPr preferRelativeResize="0"/>
          <p:nvPr/>
        </p:nvPicPr>
        <p:blipFill rotWithShape="1">
          <a:blip r:embed="rId6">
            <a:alphaModFix/>
          </a:blip>
          <a:srcRect t="18123" b="23314"/>
          <a:stretch/>
        </p:blipFill>
        <p:spPr>
          <a:xfrm>
            <a:off x="3987497" y="5126031"/>
            <a:ext cx="1207219" cy="70697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1"/>
          <p:cNvSpPr txBox="1">
            <a:spLocks noGrp="1"/>
          </p:cNvSpPr>
          <p:nvPr>
            <p:ph type="ctrTitle" idx="4294967295"/>
          </p:nvPr>
        </p:nvSpPr>
        <p:spPr>
          <a:xfrm>
            <a:off x="0" y="861646"/>
            <a:ext cx="9144000" cy="429943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br>
              <a:rPr lang="en-GB" sz="3200" b="1" i="0" u="none" strike="noStrike" cap="none">
                <a:solidFill>
                  <a:srgbClr val="009999"/>
                </a:solidFill>
                <a:latin typeface="Arial"/>
                <a:ea typeface="Arial"/>
                <a:cs typeface="Arial"/>
                <a:sym typeface="Arial"/>
              </a:rPr>
            </a:br>
            <a:br>
              <a:rPr lang="en-GB" sz="3200" b="1" i="0" u="none" strike="noStrike" cap="none">
                <a:solidFill>
                  <a:srgbClr val="009999"/>
                </a:solidFill>
                <a:latin typeface="Arial"/>
                <a:ea typeface="Arial"/>
                <a:cs typeface="Arial"/>
                <a:sym typeface="Arial"/>
              </a:rPr>
            </a:br>
            <a:br>
              <a:rPr lang="en-GB" sz="3200" b="1" i="0" u="none" strike="noStrike" cap="none">
                <a:solidFill>
                  <a:srgbClr val="009999"/>
                </a:solidFill>
                <a:latin typeface="Arial"/>
                <a:ea typeface="Arial"/>
                <a:cs typeface="Arial"/>
                <a:sym typeface="Arial"/>
              </a:rPr>
            </a:br>
            <a:r>
              <a:rPr lang="en-GB" sz="3200" b="1" i="0" u="none" strike="noStrike" cap="none">
                <a:solidFill>
                  <a:srgbClr val="009999"/>
                </a:solidFill>
                <a:latin typeface="Arial"/>
                <a:ea typeface="Arial"/>
                <a:cs typeface="Arial"/>
                <a:sym typeface="Arial"/>
              </a:rPr>
              <a:t>Q&amp;A</a:t>
            </a:r>
            <a:br>
              <a:rPr lang="en-GB" sz="3200" b="1" i="0" u="none" strike="noStrike" cap="none">
                <a:solidFill>
                  <a:srgbClr val="009999"/>
                </a:solidFill>
                <a:latin typeface="Arial"/>
                <a:ea typeface="Arial"/>
                <a:cs typeface="Arial"/>
                <a:sym typeface="Arial"/>
              </a:rPr>
            </a:br>
            <a:br>
              <a:rPr lang="en-GB" sz="3200" b="1" i="0" u="none" strike="noStrike" cap="none">
                <a:solidFill>
                  <a:srgbClr val="009999"/>
                </a:solidFill>
                <a:latin typeface="Arial"/>
                <a:ea typeface="Arial"/>
                <a:cs typeface="Arial"/>
                <a:sym typeface="Arial"/>
              </a:rPr>
            </a:br>
            <a:r>
              <a:rPr lang="en-GB" sz="3200" b="1" i="0" u="none" strike="noStrike" cap="none">
                <a:solidFill>
                  <a:srgbClr val="009999"/>
                </a:solidFill>
                <a:latin typeface="Arial"/>
                <a:ea typeface="Arial"/>
                <a:cs typeface="Arial"/>
                <a:sym typeface="Arial"/>
              </a:rPr>
              <a:t>Thanks for joining us</a:t>
            </a:r>
            <a:br>
              <a:rPr lang="en-GB" sz="3200" b="1" i="0" u="none" strike="noStrike" cap="none">
                <a:solidFill>
                  <a:srgbClr val="009999"/>
                </a:solidFill>
                <a:latin typeface="Arial"/>
                <a:ea typeface="Arial"/>
                <a:cs typeface="Arial"/>
                <a:sym typeface="Arial"/>
              </a:rPr>
            </a:br>
            <a:br>
              <a:rPr lang="en-GB" sz="3200" b="1" i="0" u="none" strike="noStrike" cap="none">
                <a:solidFill>
                  <a:srgbClr val="009999"/>
                </a:solidFill>
                <a:latin typeface="Arial"/>
                <a:ea typeface="Arial"/>
                <a:cs typeface="Arial"/>
                <a:sym typeface="Arial"/>
              </a:rPr>
            </a:br>
            <a:r>
              <a:rPr lang="en-GB" sz="3200" b="1" i="0" u="none" strike="noStrike" cap="none">
                <a:solidFill>
                  <a:srgbClr val="218278"/>
                </a:solidFill>
                <a:latin typeface="Arial"/>
                <a:ea typeface="Arial"/>
                <a:cs typeface="Arial"/>
                <a:sym typeface="Arial"/>
              </a:rPr>
              <a:t>www.wavecb.org.uk</a:t>
            </a:r>
            <a:br>
              <a:rPr lang="en-GB" sz="3200" b="1" i="0" u="none" strike="noStrike" cap="none">
                <a:solidFill>
                  <a:srgbClr val="009999"/>
                </a:solidFill>
                <a:latin typeface="Arial"/>
                <a:ea typeface="Arial"/>
                <a:cs typeface="Arial"/>
                <a:sym typeface="Arial"/>
              </a:rPr>
            </a:br>
            <a:br>
              <a:rPr lang="en-GB" sz="1800" b="1" i="0" u="none" strike="noStrike" cap="none">
                <a:solidFill>
                  <a:srgbClr val="009999"/>
                </a:solidFill>
                <a:latin typeface="Arial"/>
                <a:ea typeface="Arial"/>
                <a:cs typeface="Arial"/>
                <a:sym typeface="Arial"/>
              </a:rPr>
            </a:br>
            <a:br>
              <a:rPr lang="en-GB" sz="1800" b="1" i="0" u="none" strike="noStrike" cap="none">
                <a:solidFill>
                  <a:srgbClr val="009999"/>
                </a:solidFill>
                <a:latin typeface="Arial"/>
                <a:ea typeface="Arial"/>
                <a:cs typeface="Arial"/>
                <a:sym typeface="Arial"/>
              </a:rPr>
            </a:br>
            <a:br>
              <a:rPr lang="en-GB" sz="1800" b="1" i="0" u="none" strike="noStrike" cap="none">
                <a:solidFill>
                  <a:schemeClr val="accent1"/>
                </a:solidFill>
                <a:latin typeface="Arial"/>
                <a:ea typeface="Arial"/>
                <a:cs typeface="Arial"/>
                <a:sym typeface="Arial"/>
              </a:rPr>
            </a:br>
            <a:br>
              <a:rPr lang="en-GB" sz="1800" b="1" i="0" u="none" strike="noStrike" cap="none">
                <a:solidFill>
                  <a:schemeClr val="accent1"/>
                </a:solidFill>
                <a:latin typeface="Verdana"/>
                <a:ea typeface="Verdana"/>
                <a:cs typeface="Verdana"/>
                <a:sym typeface="Verdana"/>
              </a:rPr>
            </a:br>
            <a:endParaRPr sz="1800" b="1" i="0" u="none" strike="noStrike" cap="none">
              <a:solidFill>
                <a:schemeClr val="accent1"/>
              </a:solidFill>
              <a:latin typeface="Verdana"/>
              <a:ea typeface="Verdana"/>
              <a:cs typeface="Verdana"/>
              <a:sym typeface="Verdana"/>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6"/>
                                        </p:tgtEl>
                                        <p:attrNameLst>
                                          <p:attrName>style.visibility</p:attrName>
                                        </p:attrNameLst>
                                      </p:cBhvr>
                                      <p:to>
                                        <p:strVal val="visible"/>
                                      </p:to>
                                    </p:set>
                                    <p:animEffect transition="in" filter="fade">
                                      <p:cBhvr>
                                        <p:cTn id="7" dur="1000"/>
                                        <p:tgtEl>
                                          <p:spTgt spid="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sp>
        <p:nvSpPr>
          <p:cNvPr id="34" name="Google Shape;34;p3"/>
          <p:cNvSpPr txBox="1">
            <a:spLocks noGrp="1"/>
          </p:cNvSpPr>
          <p:nvPr>
            <p:ph type="title"/>
          </p:nvPr>
        </p:nvSpPr>
        <p:spPr>
          <a:xfrm>
            <a:off x="1797627" y="458320"/>
            <a:ext cx="6869295" cy="90448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3000">
                <a:solidFill>
                  <a:srgbClr val="009999"/>
                </a:solidFill>
                <a:latin typeface="Arial"/>
                <a:ea typeface="Arial"/>
                <a:cs typeface="Arial"/>
                <a:sym typeface="Arial"/>
              </a:rPr>
              <a:t>Budget – know the truth about your finances</a:t>
            </a:r>
            <a:endParaRPr/>
          </a:p>
        </p:txBody>
      </p:sp>
      <p:sp>
        <p:nvSpPr>
          <p:cNvPr id="35" name="Google Shape;35;p3"/>
          <p:cNvSpPr txBox="1"/>
          <p:nvPr/>
        </p:nvSpPr>
        <p:spPr>
          <a:xfrm>
            <a:off x="266975" y="1932709"/>
            <a:ext cx="4101714" cy="4636434"/>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218278"/>
              </a:buClr>
              <a:buSzPts val="2200"/>
              <a:buFont typeface="Arial"/>
              <a:buChar char="•"/>
            </a:pPr>
            <a:r>
              <a:rPr lang="en-GB" sz="1800" b="0" i="0" u="none" strike="noStrike" cap="none">
                <a:solidFill>
                  <a:srgbClr val="218278"/>
                </a:solidFill>
                <a:latin typeface="Arial"/>
                <a:ea typeface="Arial"/>
                <a:cs typeface="Arial"/>
                <a:sym typeface="Arial"/>
              </a:rPr>
              <a:t>Do an income and expenditure sheet and analyse your spending</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1640"/>
              </a:spcBef>
              <a:spcAft>
                <a:spcPts val="0"/>
              </a:spcAft>
              <a:buClr>
                <a:srgbClr val="218278"/>
              </a:buClr>
              <a:buSzPts val="2200"/>
              <a:buFont typeface="Arial"/>
              <a:buChar char="•"/>
            </a:pPr>
            <a:r>
              <a:rPr lang="en-GB" sz="1800" b="0" i="0" u="none" strike="noStrike" cap="none">
                <a:solidFill>
                  <a:srgbClr val="218278"/>
                </a:solidFill>
                <a:latin typeface="Arial"/>
                <a:ea typeface="Arial"/>
                <a:cs typeface="Arial"/>
                <a:sym typeface="Arial"/>
              </a:rPr>
              <a:t>Plan for future expenses in your budget – utility bill increases, Christmas, holidays, buffer fund</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1640"/>
              </a:spcBef>
              <a:spcAft>
                <a:spcPts val="0"/>
              </a:spcAft>
              <a:buClr>
                <a:srgbClr val="218278"/>
              </a:buClr>
              <a:buSzPts val="2200"/>
              <a:buFont typeface="Arial"/>
              <a:buChar char="•"/>
            </a:pPr>
            <a:r>
              <a:rPr lang="en-GB" sz="1800" b="0" i="0" u="none" strike="noStrike" cap="none">
                <a:solidFill>
                  <a:srgbClr val="218278"/>
                </a:solidFill>
                <a:latin typeface="Arial"/>
                <a:ea typeface="Arial"/>
                <a:cs typeface="Arial"/>
                <a:sym typeface="Arial"/>
              </a:rPr>
              <a:t>Will your bank account do this for you?</a:t>
            </a:r>
            <a:endParaRPr sz="1800" b="0" i="0" u="none" strike="noStrike" cap="none">
              <a:solidFill>
                <a:srgbClr val="218278"/>
              </a:solidFill>
              <a:latin typeface="Arial"/>
              <a:ea typeface="Arial"/>
              <a:cs typeface="Arial"/>
              <a:sym typeface="Arial"/>
            </a:endParaRPr>
          </a:p>
          <a:p>
            <a:pPr marL="342900" marR="0" lvl="0" indent="-342900" algn="l" rtl="0">
              <a:lnSpc>
                <a:spcPct val="100000"/>
              </a:lnSpc>
              <a:spcBef>
                <a:spcPts val="1640"/>
              </a:spcBef>
              <a:spcAft>
                <a:spcPts val="0"/>
              </a:spcAft>
              <a:buClr>
                <a:srgbClr val="218278"/>
              </a:buClr>
              <a:buSzPts val="2200"/>
              <a:buFont typeface="Arial"/>
              <a:buChar char="•"/>
            </a:pPr>
            <a:r>
              <a:rPr lang="en-GB" sz="1800" b="0" i="0" u="none" strike="noStrike" cap="none">
                <a:solidFill>
                  <a:srgbClr val="218278"/>
                </a:solidFill>
                <a:latin typeface="Arial"/>
                <a:ea typeface="Arial"/>
                <a:cs typeface="Arial"/>
                <a:sym typeface="Arial"/>
              </a:rPr>
              <a:t>Download our free Wave Money Guide for this budget sheet and other resources</a:t>
            </a:r>
            <a:endParaRPr/>
          </a:p>
        </p:txBody>
      </p:sp>
      <p:pic>
        <p:nvPicPr>
          <p:cNvPr id="36" name="Google Shape;36;p3"/>
          <p:cNvPicPr preferRelativeResize="0"/>
          <p:nvPr/>
        </p:nvPicPr>
        <p:blipFill rotWithShape="1">
          <a:blip r:embed="rId3">
            <a:alphaModFix/>
          </a:blip>
          <a:srcRect/>
          <a:stretch/>
        </p:blipFill>
        <p:spPr>
          <a:xfrm>
            <a:off x="4565208" y="1932709"/>
            <a:ext cx="4101714" cy="4076158"/>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5">
                                            <p:txEl>
                                              <p:pRg st="0" end="0"/>
                                            </p:txEl>
                                          </p:spTgt>
                                        </p:tgtEl>
                                        <p:attrNameLst>
                                          <p:attrName>style.visibility</p:attrName>
                                        </p:attrNameLst>
                                      </p:cBhvr>
                                      <p:to>
                                        <p:strVal val="visible"/>
                                      </p:to>
                                    </p:set>
                                    <p:animEffect transition="in" filter="fade">
                                      <p:cBhvr>
                                        <p:cTn id="11" dur="1000"/>
                                        <p:tgtEl>
                                          <p:spTgt spid="35">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5">
                                            <p:txEl>
                                              <p:pRg st="1" end="1"/>
                                            </p:txEl>
                                          </p:spTgt>
                                        </p:tgtEl>
                                        <p:attrNameLst>
                                          <p:attrName>style.visibility</p:attrName>
                                        </p:attrNameLst>
                                      </p:cBhvr>
                                      <p:to>
                                        <p:strVal val="visible"/>
                                      </p:to>
                                    </p:set>
                                    <p:animEffect transition="in" filter="fade">
                                      <p:cBhvr>
                                        <p:cTn id="15" dur="1000"/>
                                        <p:tgtEl>
                                          <p:spTgt spid="35">
                                            <p:txEl>
                                              <p:pRg st="1" end="1"/>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5">
                                            <p:txEl>
                                              <p:pRg st="2" end="2"/>
                                            </p:txEl>
                                          </p:spTgt>
                                        </p:tgtEl>
                                        <p:attrNameLst>
                                          <p:attrName>style.visibility</p:attrName>
                                        </p:attrNameLst>
                                      </p:cBhvr>
                                      <p:to>
                                        <p:strVal val="visible"/>
                                      </p:to>
                                    </p:set>
                                    <p:animEffect transition="in" filter="fade">
                                      <p:cBhvr>
                                        <p:cTn id="19" dur="1000"/>
                                        <p:tgtEl>
                                          <p:spTgt spid="35">
                                            <p:txEl>
                                              <p:pRg st="2" end="2"/>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35">
                                            <p:txEl>
                                              <p:pRg st="3" end="3"/>
                                            </p:txEl>
                                          </p:spTgt>
                                        </p:tgtEl>
                                        <p:attrNameLst>
                                          <p:attrName>style.visibility</p:attrName>
                                        </p:attrNameLst>
                                      </p:cBhvr>
                                      <p:to>
                                        <p:strVal val="visible"/>
                                      </p:to>
                                    </p:set>
                                    <p:animEffect transition="in" filter="fade">
                                      <p:cBhvr>
                                        <p:cTn id="23" dur="1000"/>
                                        <p:tgtEl>
                                          <p:spTgt spid="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Google Shape;42;p5"/>
          <p:cNvSpPr txBox="1">
            <a:spLocks noGrp="1"/>
          </p:cNvSpPr>
          <p:nvPr>
            <p:ph type="title"/>
          </p:nvPr>
        </p:nvSpPr>
        <p:spPr>
          <a:xfrm>
            <a:off x="2026227" y="0"/>
            <a:ext cx="6660572" cy="83488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3000">
                <a:solidFill>
                  <a:srgbClr val="218278"/>
                </a:solidFill>
                <a:latin typeface="Gill Sans"/>
                <a:ea typeface="Gill Sans"/>
                <a:cs typeface="Gill Sans"/>
                <a:sym typeface="Gill Sans"/>
              </a:rPr>
              <a:t>Utility bills – Gas &amp; Electricity</a:t>
            </a:r>
            <a:endParaRPr/>
          </a:p>
        </p:txBody>
      </p:sp>
      <p:sp>
        <p:nvSpPr>
          <p:cNvPr id="43" name="Google Shape;43;p5"/>
          <p:cNvSpPr txBox="1"/>
          <p:nvPr/>
        </p:nvSpPr>
        <p:spPr>
          <a:xfrm>
            <a:off x="2375488" y="765420"/>
            <a:ext cx="6660572" cy="5935191"/>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1520"/>
              </a:spcBef>
              <a:spcAft>
                <a:spcPts val="0"/>
              </a:spcAft>
              <a:buClr>
                <a:srgbClr val="218278"/>
              </a:buClr>
              <a:buSzPts val="1600"/>
              <a:buFont typeface="Arial"/>
              <a:buChar char="•"/>
            </a:pPr>
            <a:r>
              <a:rPr lang="en-GB" sz="1600" b="0" i="0" u="none" strike="noStrike" cap="none">
                <a:solidFill>
                  <a:srgbClr val="218278"/>
                </a:solidFill>
                <a:latin typeface="Arial"/>
                <a:ea typeface="Arial"/>
                <a:cs typeface="Arial"/>
                <a:sym typeface="Arial"/>
              </a:rPr>
              <a:t>Switch provider – you may be able to save money</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520"/>
              </a:spcBef>
              <a:spcAft>
                <a:spcPts val="0"/>
              </a:spcAft>
              <a:buClr>
                <a:srgbClr val="218278"/>
              </a:buClr>
              <a:buSzPts val="1600"/>
              <a:buFont typeface="Arial"/>
              <a:buChar char="•"/>
            </a:pPr>
            <a:r>
              <a:rPr lang="en-GB" sz="1600" b="0" i="0" u="none" strike="noStrike" cap="none">
                <a:solidFill>
                  <a:srgbClr val="218278"/>
                </a:solidFill>
                <a:latin typeface="Arial"/>
                <a:ea typeface="Arial"/>
                <a:cs typeface="Arial"/>
                <a:sym typeface="Arial"/>
              </a:rPr>
              <a:t>Do regular meter readings to make sure you are paying the right amount</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520"/>
              </a:spcBef>
              <a:spcAft>
                <a:spcPts val="0"/>
              </a:spcAft>
              <a:buClr>
                <a:srgbClr val="218278"/>
              </a:buClr>
              <a:buSzPts val="1600"/>
              <a:buFont typeface="Arial"/>
              <a:buChar char="•"/>
            </a:pPr>
            <a:r>
              <a:rPr lang="en-GB" sz="1600" b="0" i="0" u="none" strike="noStrike" cap="none">
                <a:solidFill>
                  <a:srgbClr val="218278"/>
                </a:solidFill>
                <a:latin typeface="Arial"/>
                <a:ea typeface="Arial"/>
                <a:cs typeface="Arial"/>
                <a:sym typeface="Arial"/>
              </a:rPr>
              <a:t>Check the app – what is your suggested direct debit? Switch as soon as you can to what you recommend you pay if you can afford it to stop arrears building</a:t>
            </a:r>
            <a:endParaRPr/>
          </a:p>
          <a:p>
            <a:pPr marL="0" marR="0" lvl="0" indent="0" algn="l" rtl="0">
              <a:lnSpc>
                <a:spcPct val="100000"/>
              </a:lnSpc>
              <a:spcBef>
                <a:spcPts val="1200"/>
              </a:spcBef>
              <a:spcAft>
                <a:spcPts val="0"/>
              </a:spcAft>
              <a:buNone/>
            </a:pPr>
            <a:r>
              <a:rPr lang="en-GB" sz="1400" b="1" i="0" u="none" strike="noStrike" cap="none">
                <a:solidFill>
                  <a:srgbClr val="006666"/>
                </a:solidFill>
                <a:latin typeface="Arial"/>
                <a:ea typeface="Arial"/>
                <a:cs typeface="Arial"/>
                <a:sym typeface="Arial"/>
              </a:rPr>
              <a:t>WHERE TO TURN IF YOU ARE IN ARREARS WITH FUEL BILLS</a:t>
            </a:r>
            <a:endParaRPr/>
          </a:p>
          <a:p>
            <a:pPr marL="285750" marR="0" lvl="0" indent="-285750" algn="l" rtl="0">
              <a:lnSpc>
                <a:spcPct val="100000"/>
              </a:lnSpc>
              <a:spcBef>
                <a:spcPts val="1200"/>
              </a:spcBef>
              <a:spcAft>
                <a:spcPts val="0"/>
              </a:spcAft>
              <a:buClr>
                <a:srgbClr val="218278"/>
              </a:buClr>
              <a:buSzPts val="1600"/>
              <a:buFont typeface="Arial"/>
              <a:buChar char="•"/>
            </a:pPr>
            <a:r>
              <a:rPr lang="en-GB" sz="1400" b="1" i="0" u="none" strike="noStrike" cap="none">
                <a:solidFill>
                  <a:srgbClr val="218278"/>
                </a:solidFill>
                <a:latin typeface="Arial"/>
                <a:ea typeface="Arial"/>
                <a:cs typeface="Arial"/>
                <a:sym typeface="Arial"/>
              </a:rPr>
              <a:t>National Energy Action (NEA). </a:t>
            </a:r>
            <a:r>
              <a:rPr lang="en-GB" sz="1400" b="0" i="0" u="none" strike="noStrike" cap="none">
                <a:solidFill>
                  <a:srgbClr val="218278"/>
                </a:solidFill>
                <a:latin typeface="Arial"/>
                <a:ea typeface="Arial"/>
                <a:cs typeface="Arial"/>
                <a:sym typeface="Arial"/>
              </a:rPr>
              <a:t>The NEA is a national fuel poverty and energy efficiency charity. It provides energy advice to households in England and Wales. You can contact it on 0800 304 7159, or fill in an online form. It offers advice on income maximisation, energy billing, fuel debt, energy efficiency and trust fund applications.</a:t>
            </a:r>
            <a:endParaRPr/>
          </a:p>
          <a:p>
            <a:pPr marL="285750" marR="0" lvl="0" indent="-285750" algn="l" rtl="0">
              <a:lnSpc>
                <a:spcPct val="100000"/>
              </a:lnSpc>
              <a:spcBef>
                <a:spcPts val="1200"/>
              </a:spcBef>
              <a:spcAft>
                <a:spcPts val="0"/>
              </a:spcAft>
              <a:buClr>
                <a:srgbClr val="218278"/>
              </a:buClr>
              <a:buSzPts val="1600"/>
              <a:buFont typeface="Arial"/>
              <a:buChar char="•"/>
            </a:pPr>
            <a:r>
              <a:rPr lang="en-GB" sz="1400" b="1" i="0" u="none" strike="noStrike" cap="none">
                <a:solidFill>
                  <a:srgbClr val="218278"/>
                </a:solidFill>
                <a:latin typeface="Arial"/>
                <a:ea typeface="Arial"/>
                <a:cs typeface="Arial"/>
                <a:sym typeface="Arial"/>
              </a:rPr>
              <a:t>LEAP (Local Energy Advice Partnership) </a:t>
            </a:r>
            <a:r>
              <a:rPr lang="en-GB" sz="1400" b="0" i="0" u="none" strike="noStrike" cap="none">
                <a:solidFill>
                  <a:srgbClr val="218278"/>
                </a:solidFill>
                <a:latin typeface="Arial"/>
                <a:ea typeface="Arial"/>
                <a:cs typeface="Arial"/>
                <a:sym typeface="Arial"/>
              </a:rPr>
              <a:t>– free service to help people keep warm and reduce energy bills with tailored advice and support. Eligibility for help is generally if income is less than £31k p.a. or if in receipt of benefits, credits or allowances.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1200"/>
              </a:spcBef>
              <a:spcAft>
                <a:spcPts val="0"/>
              </a:spcAft>
              <a:buClr>
                <a:srgbClr val="218278"/>
              </a:buClr>
              <a:buSzPts val="1600"/>
              <a:buFont typeface="Arial"/>
              <a:buChar char="•"/>
            </a:pPr>
            <a:r>
              <a:rPr lang="en-GB" sz="1400" b="0" i="0" u="none" strike="noStrike" cap="none">
                <a:solidFill>
                  <a:srgbClr val="218278"/>
                </a:solidFill>
                <a:latin typeface="Arial"/>
                <a:ea typeface="Arial"/>
                <a:cs typeface="Arial"/>
                <a:sym typeface="Arial"/>
              </a:rPr>
              <a:t>Talk to Citizens Advice if you need help with fuel bill arrears</a:t>
            </a:r>
            <a:endParaRPr sz="1400" b="0" i="0" u="none" strike="noStrike" cap="none">
              <a:solidFill>
                <a:srgbClr val="000000"/>
              </a:solidFill>
              <a:latin typeface="Arial"/>
              <a:ea typeface="Arial"/>
              <a:cs typeface="Arial"/>
              <a:sym typeface="Arial"/>
            </a:endParaRPr>
          </a:p>
          <a:p>
            <a:pPr marL="342900" marR="0" lvl="0" indent="-241300" algn="l" rtl="0">
              <a:lnSpc>
                <a:spcPct val="100000"/>
              </a:lnSpc>
              <a:spcBef>
                <a:spcPts val="1520"/>
              </a:spcBef>
              <a:spcAft>
                <a:spcPts val="0"/>
              </a:spcAft>
              <a:buClr>
                <a:srgbClr val="218278"/>
              </a:buClr>
              <a:buSzPts val="1600"/>
              <a:buFont typeface="Arial"/>
              <a:buNone/>
            </a:pPr>
            <a:endParaRPr sz="1400" b="0" i="0" u="none" strike="noStrike" cap="none">
              <a:solidFill>
                <a:srgbClr val="000000"/>
              </a:solidFill>
              <a:latin typeface="Arial"/>
              <a:ea typeface="Arial"/>
              <a:cs typeface="Arial"/>
              <a:sym typeface="Arial"/>
            </a:endParaRPr>
          </a:p>
        </p:txBody>
      </p:sp>
      <p:pic>
        <p:nvPicPr>
          <p:cNvPr id="44" name="Google Shape;44;p5" descr="How to Get Help Paying Your Utility Bills - Debt.org"/>
          <p:cNvPicPr preferRelativeResize="0"/>
          <p:nvPr/>
        </p:nvPicPr>
        <p:blipFill rotWithShape="1">
          <a:blip r:embed="rId3">
            <a:alphaModFix/>
          </a:blip>
          <a:srcRect/>
          <a:stretch/>
        </p:blipFill>
        <p:spPr>
          <a:xfrm>
            <a:off x="117084" y="1816980"/>
            <a:ext cx="2175308" cy="1812031"/>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3">
                                            <p:txEl>
                                              <p:pRg st="0" end="0"/>
                                            </p:txEl>
                                          </p:spTgt>
                                        </p:tgtEl>
                                        <p:attrNameLst>
                                          <p:attrName>style.visibility</p:attrName>
                                        </p:attrNameLst>
                                      </p:cBhvr>
                                      <p:to>
                                        <p:strVal val="visible"/>
                                      </p:to>
                                    </p:set>
                                    <p:animEffect transition="in" filter="fade">
                                      <p:cBhvr>
                                        <p:cTn id="11" dur="1000"/>
                                        <p:tgtEl>
                                          <p:spTgt spid="43">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43">
                                            <p:txEl>
                                              <p:pRg st="1" end="1"/>
                                            </p:txEl>
                                          </p:spTgt>
                                        </p:tgtEl>
                                        <p:attrNameLst>
                                          <p:attrName>style.visibility</p:attrName>
                                        </p:attrNameLst>
                                      </p:cBhvr>
                                      <p:to>
                                        <p:strVal val="visible"/>
                                      </p:to>
                                    </p:set>
                                    <p:animEffect transition="in" filter="fade">
                                      <p:cBhvr>
                                        <p:cTn id="15" dur="1000"/>
                                        <p:tgtEl>
                                          <p:spTgt spid="43">
                                            <p:txEl>
                                              <p:pRg st="1" end="1"/>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43">
                                            <p:txEl>
                                              <p:pRg st="2" end="2"/>
                                            </p:txEl>
                                          </p:spTgt>
                                        </p:tgtEl>
                                        <p:attrNameLst>
                                          <p:attrName>style.visibility</p:attrName>
                                        </p:attrNameLst>
                                      </p:cBhvr>
                                      <p:to>
                                        <p:strVal val="visible"/>
                                      </p:to>
                                    </p:set>
                                    <p:animEffect transition="in" filter="fade">
                                      <p:cBhvr>
                                        <p:cTn id="19" dur="1000"/>
                                        <p:tgtEl>
                                          <p:spTgt spid="43">
                                            <p:txEl>
                                              <p:pRg st="2" end="2"/>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43">
                                            <p:txEl>
                                              <p:pRg st="3" end="3"/>
                                            </p:txEl>
                                          </p:spTgt>
                                        </p:tgtEl>
                                        <p:attrNameLst>
                                          <p:attrName>style.visibility</p:attrName>
                                        </p:attrNameLst>
                                      </p:cBhvr>
                                      <p:to>
                                        <p:strVal val="visible"/>
                                      </p:to>
                                    </p:set>
                                    <p:animEffect transition="in" filter="fade">
                                      <p:cBhvr>
                                        <p:cTn id="23" dur="1000"/>
                                        <p:tgtEl>
                                          <p:spTgt spid="43">
                                            <p:txEl>
                                              <p:pRg st="3" end="3"/>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43">
                                            <p:txEl>
                                              <p:pRg st="4" end="4"/>
                                            </p:txEl>
                                          </p:spTgt>
                                        </p:tgtEl>
                                        <p:attrNameLst>
                                          <p:attrName>style.visibility</p:attrName>
                                        </p:attrNameLst>
                                      </p:cBhvr>
                                      <p:to>
                                        <p:strVal val="visible"/>
                                      </p:to>
                                    </p:set>
                                    <p:animEffect transition="in" filter="fade">
                                      <p:cBhvr>
                                        <p:cTn id="27" dur="1000"/>
                                        <p:tgtEl>
                                          <p:spTgt spid="43">
                                            <p:txEl>
                                              <p:pRg st="4" end="4"/>
                                            </p:txEl>
                                          </p:spTgt>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43">
                                            <p:txEl>
                                              <p:pRg st="5" end="5"/>
                                            </p:txEl>
                                          </p:spTgt>
                                        </p:tgtEl>
                                        <p:attrNameLst>
                                          <p:attrName>style.visibility</p:attrName>
                                        </p:attrNameLst>
                                      </p:cBhvr>
                                      <p:to>
                                        <p:strVal val="visible"/>
                                      </p:to>
                                    </p:set>
                                    <p:animEffect transition="in" filter="fade">
                                      <p:cBhvr>
                                        <p:cTn id="31" dur="1000"/>
                                        <p:tgtEl>
                                          <p:spTgt spid="43">
                                            <p:txEl>
                                              <p:pRg st="5" end="5"/>
                                            </p:txEl>
                                          </p:spTgt>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43">
                                            <p:txEl>
                                              <p:pRg st="6" end="6"/>
                                            </p:txEl>
                                          </p:spTgt>
                                        </p:tgtEl>
                                        <p:attrNameLst>
                                          <p:attrName>style.visibility</p:attrName>
                                        </p:attrNameLst>
                                      </p:cBhvr>
                                      <p:to>
                                        <p:strVal val="visible"/>
                                      </p:to>
                                    </p:set>
                                    <p:animEffect transition="in" filter="fade">
                                      <p:cBhvr>
                                        <p:cTn id="35" dur="1000"/>
                                        <p:tgtEl>
                                          <p:spTgt spid="43">
                                            <p:txEl>
                                              <p:pRg st="6" end="6"/>
                                            </p:txEl>
                                          </p:spTgt>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43">
                                            <p:txEl>
                                              <p:pRg st="7" end="7"/>
                                            </p:txEl>
                                          </p:spTgt>
                                        </p:tgtEl>
                                        <p:attrNameLst>
                                          <p:attrName>style.visibility</p:attrName>
                                        </p:attrNameLst>
                                      </p:cBhvr>
                                      <p:to>
                                        <p:strVal val="visible"/>
                                      </p:to>
                                    </p:set>
                                    <p:animEffect transition="in" filter="fade">
                                      <p:cBhvr>
                                        <p:cTn id="39" dur="1000"/>
                                        <p:tgtEl>
                                          <p:spTgt spid="4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1739348" y="79514"/>
            <a:ext cx="6947451" cy="83488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3000">
                <a:solidFill>
                  <a:srgbClr val="218278"/>
                </a:solidFill>
                <a:latin typeface="Arial"/>
                <a:ea typeface="Arial"/>
                <a:cs typeface="Arial"/>
                <a:sym typeface="Arial"/>
              </a:rPr>
              <a:t>Utility bills</a:t>
            </a:r>
            <a:endParaRPr/>
          </a:p>
        </p:txBody>
      </p:sp>
      <p:sp>
        <p:nvSpPr>
          <p:cNvPr id="51" name="Google Shape;51;p7"/>
          <p:cNvSpPr txBox="1"/>
          <p:nvPr/>
        </p:nvSpPr>
        <p:spPr>
          <a:xfrm>
            <a:off x="1429853" y="914399"/>
            <a:ext cx="7256946" cy="542676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WATER - Southern Water and Southeast Water have social tariffs. There are criteria for them and discounts from 45-90%</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BROADBAND - The companies offering social tariffs are BT, Now, Sky, Virgin Media, Vodafone, Hyperoptic, G Network, KCOM and CountryConnect.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COMBINING BILLS –telephony discounts – BT &amp; EE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CONTRACTS – is your mobile or broadband contract up? Look for a better deal. Switch to SIM only if your phone contract is up.</a:t>
            </a:r>
            <a:endParaRPr sz="1400" b="0" i="0" u="none" strike="noStrike" cap="none">
              <a:solidFill>
                <a:srgbClr val="000000"/>
              </a:solidFill>
              <a:latin typeface="Arial"/>
              <a:ea typeface="Arial"/>
              <a:cs typeface="Arial"/>
              <a:sym typeface="Arial"/>
            </a:endParaRPr>
          </a:p>
        </p:txBody>
      </p:sp>
      <p:pic>
        <p:nvPicPr>
          <p:cNvPr id="52" name="Google Shape;52;p7" descr="Free Office Business photo and picture"/>
          <p:cNvPicPr preferRelativeResize="0"/>
          <p:nvPr/>
        </p:nvPicPr>
        <p:blipFill rotWithShape="1">
          <a:blip r:embed="rId3">
            <a:alphaModFix/>
          </a:blip>
          <a:srcRect/>
          <a:stretch/>
        </p:blipFill>
        <p:spPr>
          <a:xfrm>
            <a:off x="1901952" y="3906690"/>
            <a:ext cx="4045002" cy="2686134"/>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1">
                                            <p:txEl>
                                              <p:pRg st="0" end="0"/>
                                            </p:txEl>
                                          </p:spTgt>
                                        </p:tgtEl>
                                        <p:attrNameLst>
                                          <p:attrName>style.visibility</p:attrName>
                                        </p:attrNameLst>
                                      </p:cBhvr>
                                      <p:to>
                                        <p:strVal val="visible"/>
                                      </p:to>
                                    </p:set>
                                    <p:animEffect transition="in" filter="fade">
                                      <p:cBhvr>
                                        <p:cTn id="11" dur="1000"/>
                                        <p:tgtEl>
                                          <p:spTgt spid="51">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51">
                                            <p:txEl>
                                              <p:pRg st="1" end="1"/>
                                            </p:txEl>
                                          </p:spTgt>
                                        </p:tgtEl>
                                        <p:attrNameLst>
                                          <p:attrName>style.visibility</p:attrName>
                                        </p:attrNameLst>
                                      </p:cBhvr>
                                      <p:to>
                                        <p:strVal val="visible"/>
                                      </p:to>
                                    </p:set>
                                    <p:animEffect transition="in" filter="fade">
                                      <p:cBhvr>
                                        <p:cTn id="15" dur="1000"/>
                                        <p:tgtEl>
                                          <p:spTgt spid="51">
                                            <p:txEl>
                                              <p:pRg st="1" end="1"/>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51">
                                            <p:txEl>
                                              <p:pRg st="2" end="2"/>
                                            </p:txEl>
                                          </p:spTgt>
                                        </p:tgtEl>
                                        <p:attrNameLst>
                                          <p:attrName>style.visibility</p:attrName>
                                        </p:attrNameLst>
                                      </p:cBhvr>
                                      <p:to>
                                        <p:strVal val="visible"/>
                                      </p:to>
                                    </p:set>
                                    <p:animEffect transition="in" filter="fade">
                                      <p:cBhvr>
                                        <p:cTn id="19" dur="1000"/>
                                        <p:tgtEl>
                                          <p:spTgt spid="51">
                                            <p:txEl>
                                              <p:pRg st="2" end="2"/>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51">
                                            <p:txEl>
                                              <p:pRg st="3" end="3"/>
                                            </p:txEl>
                                          </p:spTgt>
                                        </p:tgtEl>
                                        <p:attrNameLst>
                                          <p:attrName>style.visibility</p:attrName>
                                        </p:attrNameLst>
                                      </p:cBhvr>
                                      <p:to>
                                        <p:strVal val="visible"/>
                                      </p:to>
                                    </p:set>
                                    <p:animEffect transition="in" filter="fade">
                                      <p:cBhvr>
                                        <p:cTn id="23" dur="1000"/>
                                        <p:tgtEl>
                                          <p:spTgt spid="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8"/>
          <p:cNvSpPr txBox="1">
            <a:spLocks noGrp="1"/>
          </p:cNvSpPr>
          <p:nvPr>
            <p:ph type="title"/>
          </p:nvPr>
        </p:nvSpPr>
        <p:spPr>
          <a:xfrm>
            <a:off x="2305878" y="508836"/>
            <a:ext cx="6838122" cy="76454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3000">
                <a:solidFill>
                  <a:srgbClr val="009999"/>
                </a:solidFill>
                <a:latin typeface="Arial"/>
                <a:ea typeface="Arial"/>
                <a:cs typeface="Arial"/>
                <a:sym typeface="Arial"/>
              </a:rPr>
              <a:t>Food</a:t>
            </a:r>
            <a:endParaRPr/>
          </a:p>
        </p:txBody>
      </p:sp>
      <p:sp>
        <p:nvSpPr>
          <p:cNvPr id="59" name="Google Shape;59;p8"/>
          <p:cNvSpPr txBox="1"/>
          <p:nvPr/>
        </p:nvSpPr>
        <p:spPr>
          <a:xfrm>
            <a:off x="2035100" y="1639226"/>
            <a:ext cx="6741300" cy="36639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Foodbanks – get a referral to access them</a:t>
            </a:r>
            <a:endParaRPr sz="1800" b="0" i="0" u="none" strike="noStrike" cap="none">
              <a:solidFill>
                <a:srgbClr val="000000"/>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Community fridges or Community Pantries - weekly charges </a:t>
            </a:r>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Community Supermarkets with a Pay as You Feel Model </a:t>
            </a:r>
            <a:endParaRPr sz="1800" b="0" i="0" u="none" strike="noStrike" cap="none">
              <a:solidFill>
                <a:srgbClr val="218278"/>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Community kitchens and cafes </a:t>
            </a:r>
            <a:endParaRPr sz="1800" b="0" i="0" u="none" strike="noStrike" cap="none">
              <a:solidFill>
                <a:srgbClr val="218278"/>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Cooking at home – improve your skills with free cookery classes. Cheap meal menus online</a:t>
            </a:r>
            <a:endParaRPr sz="1800" b="0" i="0" u="none" strike="noStrike" cap="none">
              <a:solidFill>
                <a:srgbClr val="000000"/>
              </a:solidFill>
              <a:latin typeface="Arial"/>
              <a:ea typeface="Arial"/>
              <a:cs typeface="Arial"/>
              <a:sym typeface="Arial"/>
            </a:endParaRPr>
          </a:p>
        </p:txBody>
      </p:sp>
      <p:pic>
        <p:nvPicPr>
          <p:cNvPr id="60" name="Google Shape;60;p8" descr="May be an image of table and text"/>
          <p:cNvPicPr preferRelativeResize="0"/>
          <p:nvPr/>
        </p:nvPicPr>
        <p:blipFill rotWithShape="1">
          <a:blip r:embed="rId3">
            <a:alphaModFix/>
          </a:blip>
          <a:srcRect/>
          <a:stretch/>
        </p:blipFill>
        <p:spPr>
          <a:xfrm>
            <a:off x="253232" y="1958577"/>
            <a:ext cx="1622762" cy="1217072"/>
          </a:xfrm>
          <a:prstGeom prst="rect">
            <a:avLst/>
          </a:prstGeom>
          <a:noFill/>
          <a:ln>
            <a:noFill/>
          </a:ln>
        </p:spPr>
      </p:pic>
      <p:pic>
        <p:nvPicPr>
          <p:cNvPr id="61" name="Google Shape;61;p8"/>
          <p:cNvPicPr preferRelativeResize="0"/>
          <p:nvPr/>
        </p:nvPicPr>
        <p:blipFill rotWithShape="1">
          <a:blip r:embed="rId4">
            <a:alphaModFix/>
          </a:blip>
          <a:srcRect/>
          <a:stretch/>
        </p:blipFill>
        <p:spPr>
          <a:xfrm>
            <a:off x="327292" y="3407863"/>
            <a:ext cx="1548702" cy="2064936"/>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1000"/>
                                        <p:tgtEl>
                                          <p:spTgt spid="5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9">
                                            <p:txEl>
                                              <p:pRg st="0" end="0"/>
                                            </p:txEl>
                                          </p:spTgt>
                                        </p:tgtEl>
                                        <p:attrNameLst>
                                          <p:attrName>style.visibility</p:attrName>
                                        </p:attrNameLst>
                                      </p:cBhvr>
                                      <p:to>
                                        <p:strVal val="visible"/>
                                      </p:to>
                                    </p:set>
                                    <p:animEffect transition="in" filter="fade">
                                      <p:cBhvr>
                                        <p:cTn id="11" dur="1000"/>
                                        <p:tgtEl>
                                          <p:spTgt spid="59">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59">
                                            <p:txEl>
                                              <p:pRg st="1" end="1"/>
                                            </p:txEl>
                                          </p:spTgt>
                                        </p:tgtEl>
                                        <p:attrNameLst>
                                          <p:attrName>style.visibility</p:attrName>
                                        </p:attrNameLst>
                                      </p:cBhvr>
                                      <p:to>
                                        <p:strVal val="visible"/>
                                      </p:to>
                                    </p:set>
                                    <p:animEffect transition="in" filter="fade">
                                      <p:cBhvr>
                                        <p:cTn id="15" dur="1000"/>
                                        <p:tgtEl>
                                          <p:spTgt spid="59">
                                            <p:txEl>
                                              <p:pRg st="1" end="1"/>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59">
                                            <p:txEl>
                                              <p:pRg st="2" end="2"/>
                                            </p:txEl>
                                          </p:spTgt>
                                        </p:tgtEl>
                                        <p:attrNameLst>
                                          <p:attrName>style.visibility</p:attrName>
                                        </p:attrNameLst>
                                      </p:cBhvr>
                                      <p:to>
                                        <p:strVal val="visible"/>
                                      </p:to>
                                    </p:set>
                                    <p:animEffect transition="in" filter="fade">
                                      <p:cBhvr>
                                        <p:cTn id="19" dur="1000"/>
                                        <p:tgtEl>
                                          <p:spTgt spid="59">
                                            <p:txEl>
                                              <p:pRg st="2" end="2"/>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59">
                                            <p:txEl>
                                              <p:pRg st="3" end="3"/>
                                            </p:txEl>
                                          </p:spTgt>
                                        </p:tgtEl>
                                        <p:attrNameLst>
                                          <p:attrName>style.visibility</p:attrName>
                                        </p:attrNameLst>
                                      </p:cBhvr>
                                      <p:to>
                                        <p:strVal val="visible"/>
                                      </p:to>
                                    </p:set>
                                    <p:animEffect transition="in" filter="fade">
                                      <p:cBhvr>
                                        <p:cTn id="23" dur="1000"/>
                                        <p:tgtEl>
                                          <p:spTgt spid="59">
                                            <p:txEl>
                                              <p:pRg st="3" end="3"/>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59">
                                            <p:txEl>
                                              <p:pRg st="4" end="4"/>
                                            </p:txEl>
                                          </p:spTgt>
                                        </p:tgtEl>
                                        <p:attrNameLst>
                                          <p:attrName>style.visibility</p:attrName>
                                        </p:attrNameLst>
                                      </p:cBhvr>
                                      <p:to>
                                        <p:strVal val="visible"/>
                                      </p:to>
                                    </p:set>
                                    <p:animEffect transition="in" filter="fade">
                                      <p:cBhvr>
                                        <p:cTn id="27" dur="1000"/>
                                        <p:tgtEl>
                                          <p:spTgt spid="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0"/>
          <p:cNvSpPr txBox="1">
            <a:spLocks noGrp="1"/>
          </p:cNvSpPr>
          <p:nvPr>
            <p:ph type="title"/>
          </p:nvPr>
        </p:nvSpPr>
        <p:spPr>
          <a:xfrm>
            <a:off x="1820008" y="317924"/>
            <a:ext cx="6866792" cy="67586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3000">
                <a:solidFill>
                  <a:srgbClr val="009999"/>
                </a:solidFill>
                <a:latin typeface="Gill Sans"/>
                <a:ea typeface="Gill Sans"/>
                <a:cs typeface="Gill Sans"/>
                <a:sym typeface="Gill Sans"/>
              </a:rPr>
              <a:t>Make the most of staff benefits</a:t>
            </a:r>
            <a:endParaRPr/>
          </a:p>
        </p:txBody>
      </p:sp>
      <p:sp>
        <p:nvSpPr>
          <p:cNvPr id="68" name="Google Shape;68;p10"/>
          <p:cNvSpPr txBox="1"/>
          <p:nvPr/>
        </p:nvSpPr>
        <p:spPr>
          <a:xfrm>
            <a:off x="419375" y="4293221"/>
            <a:ext cx="8572735" cy="271048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218278"/>
              </a:buClr>
              <a:buSzPts val="2000"/>
              <a:buFont typeface="Arial"/>
              <a:buChar char="•"/>
            </a:pPr>
            <a:r>
              <a:rPr lang="en-GB" sz="2000" b="0" i="0" u="none" strike="noStrike" cap="none">
                <a:solidFill>
                  <a:srgbClr val="218278"/>
                </a:solidFill>
                <a:latin typeface="Arial"/>
                <a:ea typeface="Arial"/>
                <a:cs typeface="Arial"/>
                <a:sym typeface="Arial"/>
              </a:rPr>
              <a:t>Uniform tax refund – If you have to wash or repair your uniform yourself, you may be able to </a:t>
            </a:r>
            <a:r>
              <a:rPr lang="en-GB" sz="2000" b="1" i="0" u="none" strike="noStrike" cap="none">
                <a:solidFill>
                  <a:srgbClr val="218278"/>
                </a:solidFill>
                <a:latin typeface="Arial"/>
                <a:ea typeface="Arial"/>
                <a:cs typeface="Arial"/>
                <a:sym typeface="Arial"/>
              </a:rPr>
              <a:t>claim tax relief</a:t>
            </a:r>
            <a:r>
              <a:rPr lang="en-GB" sz="2000" b="0" i="0" u="none" strike="noStrike" cap="none">
                <a:solidFill>
                  <a:srgbClr val="218278"/>
                </a:solidFill>
                <a:latin typeface="Arial"/>
                <a:ea typeface="Arial"/>
                <a:cs typeface="Arial"/>
                <a:sym typeface="Arial"/>
              </a:rPr>
              <a:t>, which could be £100s. The standard flat-rate expense allowance for uniform maintenance is £60 – though many working in the NHS are entitled to more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600"/>
              </a:spcBef>
              <a:spcAft>
                <a:spcPts val="0"/>
              </a:spcAft>
              <a:buClr>
                <a:srgbClr val="218278"/>
              </a:buClr>
              <a:buSzPts val="2000"/>
              <a:buFont typeface="Arial"/>
              <a:buChar char="•"/>
            </a:pPr>
            <a:r>
              <a:rPr lang="en-GB" sz="2000" b="0" i="0" u="none" strike="noStrike" cap="none">
                <a:solidFill>
                  <a:srgbClr val="218278"/>
                </a:solidFill>
                <a:latin typeface="Arial"/>
                <a:ea typeface="Arial"/>
                <a:cs typeface="Arial"/>
                <a:sym typeface="Arial"/>
              </a:rPr>
              <a:t>Working from home – claim £6 per month from HMRC</a:t>
            </a:r>
            <a:endParaRPr sz="1400" b="0" i="0" u="none" strike="noStrike" cap="none">
              <a:solidFill>
                <a:srgbClr val="000000"/>
              </a:solidFill>
              <a:latin typeface="Arial"/>
              <a:ea typeface="Arial"/>
              <a:cs typeface="Arial"/>
              <a:sym typeface="Arial"/>
            </a:endParaRPr>
          </a:p>
          <a:p>
            <a:pPr marL="685800" marR="0" lvl="2" indent="-139700" algn="l" rtl="0">
              <a:lnSpc>
                <a:spcPct val="100000"/>
              </a:lnSpc>
              <a:spcBef>
                <a:spcPts val="1480"/>
              </a:spcBef>
              <a:spcAft>
                <a:spcPts val="0"/>
              </a:spcAft>
              <a:buClr>
                <a:schemeClr val="dk2"/>
              </a:buClr>
              <a:buSzPts val="1400"/>
              <a:buFont typeface="Arial"/>
              <a:buNone/>
            </a:pPr>
            <a:endParaRPr sz="1400" b="0" i="0" u="none" strike="noStrike" cap="none">
              <a:solidFill>
                <a:srgbClr val="17375E"/>
              </a:solidFill>
              <a:latin typeface="Verdana"/>
              <a:ea typeface="Verdana"/>
              <a:cs typeface="Verdana"/>
              <a:sym typeface="Verdana"/>
            </a:endParaRPr>
          </a:p>
          <a:p>
            <a:pPr marL="685800" marR="0" lvl="2" indent="-139700" algn="l" rtl="0">
              <a:lnSpc>
                <a:spcPct val="100000"/>
              </a:lnSpc>
              <a:spcBef>
                <a:spcPts val="1480"/>
              </a:spcBef>
              <a:spcAft>
                <a:spcPts val="0"/>
              </a:spcAft>
              <a:buClr>
                <a:schemeClr val="dk2"/>
              </a:buClr>
              <a:buSzPts val="1400"/>
              <a:buFont typeface="Arial"/>
              <a:buNone/>
            </a:pPr>
            <a:endParaRPr sz="1400" b="0" i="0" u="none" strike="noStrike" cap="none">
              <a:solidFill>
                <a:srgbClr val="17375E"/>
              </a:solidFill>
              <a:latin typeface="Arial"/>
              <a:ea typeface="Arial"/>
              <a:cs typeface="Arial"/>
              <a:sym typeface="Arial"/>
            </a:endParaRPr>
          </a:p>
        </p:txBody>
      </p:sp>
      <p:pic>
        <p:nvPicPr>
          <p:cNvPr id="69" name="Google Shape;69;p10" descr="Blue Light Card: Who is eligible and where can it be used - Liverpool Echo"/>
          <p:cNvPicPr preferRelativeResize="0"/>
          <p:nvPr/>
        </p:nvPicPr>
        <p:blipFill rotWithShape="1">
          <a:blip r:embed="rId3">
            <a:alphaModFix/>
          </a:blip>
          <a:srcRect/>
          <a:stretch/>
        </p:blipFill>
        <p:spPr>
          <a:xfrm>
            <a:off x="6103135" y="1247297"/>
            <a:ext cx="2888975" cy="2166731"/>
          </a:xfrm>
          <a:prstGeom prst="rect">
            <a:avLst/>
          </a:prstGeom>
          <a:noFill/>
          <a:ln>
            <a:noFill/>
          </a:ln>
        </p:spPr>
      </p:pic>
      <p:sp>
        <p:nvSpPr>
          <p:cNvPr id="70" name="Google Shape;70;p10"/>
          <p:cNvSpPr txBox="1"/>
          <p:nvPr/>
        </p:nvSpPr>
        <p:spPr>
          <a:xfrm>
            <a:off x="419375" y="1247300"/>
            <a:ext cx="5683800" cy="3274458"/>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218278"/>
              </a:buClr>
              <a:buSzPts val="2000"/>
              <a:buFont typeface="Arial"/>
              <a:buChar char="•"/>
            </a:pPr>
            <a:r>
              <a:rPr lang="en-GB" sz="2000" b="0" i="0" u="none" strike="noStrike" cap="none">
                <a:solidFill>
                  <a:srgbClr val="218278"/>
                </a:solidFill>
                <a:latin typeface="Arial"/>
                <a:ea typeface="Arial"/>
                <a:cs typeface="Arial"/>
                <a:sym typeface="Arial"/>
              </a:rPr>
              <a:t>Payroll lending– lower loan rates to members paying through payroll</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600"/>
              </a:spcBef>
              <a:spcAft>
                <a:spcPts val="0"/>
              </a:spcAft>
              <a:buClr>
                <a:srgbClr val="218278"/>
              </a:buClr>
              <a:buSzPts val="2000"/>
              <a:buFont typeface="Arial"/>
              <a:buChar char="•"/>
            </a:pPr>
            <a:r>
              <a:rPr lang="en-GB" sz="2000" b="0" i="0" u="none" strike="noStrike" cap="none">
                <a:solidFill>
                  <a:srgbClr val="218278"/>
                </a:solidFill>
                <a:latin typeface="Arial"/>
                <a:ea typeface="Arial"/>
                <a:cs typeface="Arial"/>
                <a:sym typeface="Arial"/>
              </a:rPr>
              <a:t>Staff discount schemes – My Staff Shop and Reward Gateway are common ones</a:t>
            </a:r>
            <a:endParaRPr sz="2000" b="0" i="0" u="none" strike="noStrike" cap="none">
              <a:solidFill>
                <a:srgbClr val="218278"/>
              </a:solidFill>
              <a:latin typeface="Arial"/>
              <a:ea typeface="Arial"/>
              <a:cs typeface="Arial"/>
              <a:sym typeface="Arial"/>
            </a:endParaRPr>
          </a:p>
          <a:p>
            <a:pPr marL="342900" marR="0" lvl="0" indent="-342900" algn="l" rtl="0">
              <a:lnSpc>
                <a:spcPct val="100000"/>
              </a:lnSpc>
              <a:spcBef>
                <a:spcPts val="1600"/>
              </a:spcBef>
              <a:spcAft>
                <a:spcPts val="0"/>
              </a:spcAft>
              <a:buClr>
                <a:srgbClr val="218278"/>
              </a:buClr>
              <a:buSzPts val="2000"/>
              <a:buFont typeface="Arial"/>
              <a:buChar char="•"/>
            </a:pPr>
            <a:r>
              <a:rPr lang="en-GB" sz="2000" b="0" i="0" u="none" strike="noStrike" cap="none">
                <a:solidFill>
                  <a:srgbClr val="218278"/>
                </a:solidFill>
                <a:latin typeface="Arial"/>
                <a:ea typeface="Arial"/>
                <a:cs typeface="Arial"/>
                <a:sym typeface="Arial"/>
              </a:rPr>
              <a:t>NHS - Blue Light card discounts – online &amp; high street discounts. £4.99 for 2 years access. NHS England webpage with staff discounts</a:t>
            </a:r>
            <a:endParaRPr sz="1400" b="0" i="0" u="none" strike="noStrike" cap="none">
              <a:solidFill>
                <a:srgbClr val="000000"/>
              </a:solidFill>
              <a:latin typeface="Arial"/>
              <a:ea typeface="Arial"/>
              <a:cs typeface="Arial"/>
              <a:sym typeface="Aria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8">
                                            <p:txEl>
                                              <p:pRg st="0" end="0"/>
                                            </p:txEl>
                                          </p:spTgt>
                                        </p:tgtEl>
                                        <p:attrNameLst>
                                          <p:attrName>style.visibility</p:attrName>
                                        </p:attrNameLst>
                                      </p:cBhvr>
                                      <p:to>
                                        <p:strVal val="visible"/>
                                      </p:to>
                                    </p:set>
                                    <p:animEffect transition="in" filter="fade">
                                      <p:cBhvr>
                                        <p:cTn id="11" dur="1000"/>
                                        <p:tgtEl>
                                          <p:spTgt spid="68">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8">
                                            <p:txEl>
                                              <p:pRg st="1" end="1"/>
                                            </p:txEl>
                                          </p:spTgt>
                                        </p:tgtEl>
                                        <p:attrNameLst>
                                          <p:attrName>style.visibility</p:attrName>
                                        </p:attrNameLst>
                                      </p:cBhvr>
                                      <p:to>
                                        <p:strVal val="visible"/>
                                      </p:to>
                                    </p:set>
                                    <p:animEffect transition="in" filter="fade">
                                      <p:cBhvr>
                                        <p:cTn id="15" dur="1000"/>
                                        <p:tgtEl>
                                          <p:spTgt spid="68">
                                            <p:txEl>
                                              <p:pRg st="1" end="1"/>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8">
                                            <p:txEl>
                                              <p:pRg st="2" end="2"/>
                                            </p:txEl>
                                          </p:spTgt>
                                        </p:tgtEl>
                                        <p:attrNameLst>
                                          <p:attrName>style.visibility</p:attrName>
                                        </p:attrNameLst>
                                      </p:cBhvr>
                                      <p:to>
                                        <p:strVal val="visible"/>
                                      </p:to>
                                    </p:set>
                                    <p:animEffect transition="in" filter="fade">
                                      <p:cBhvr>
                                        <p:cTn id="19" dur="1000"/>
                                        <p:tgtEl>
                                          <p:spTgt spid="68">
                                            <p:txEl>
                                              <p:pRg st="2" end="2"/>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68">
                                            <p:txEl>
                                              <p:pRg st="3" end="3"/>
                                            </p:txEl>
                                          </p:spTgt>
                                        </p:tgtEl>
                                        <p:attrNameLst>
                                          <p:attrName>style.visibility</p:attrName>
                                        </p:attrNameLst>
                                      </p:cBhvr>
                                      <p:to>
                                        <p:strVal val="visible"/>
                                      </p:to>
                                    </p:set>
                                    <p:animEffect transition="in" filter="fade">
                                      <p:cBhvr>
                                        <p:cTn id="23" dur="1000"/>
                                        <p:tgtEl>
                                          <p:spTgt spid="68">
                                            <p:txEl>
                                              <p:pRg st="3" end="3"/>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70">
                                            <p:txEl>
                                              <p:pRg st="0" end="0"/>
                                            </p:txEl>
                                          </p:spTgt>
                                        </p:tgtEl>
                                        <p:attrNameLst>
                                          <p:attrName>style.visibility</p:attrName>
                                        </p:attrNameLst>
                                      </p:cBhvr>
                                      <p:to>
                                        <p:strVal val="visible"/>
                                      </p:to>
                                    </p:set>
                                    <p:animEffect transition="in" filter="fade">
                                      <p:cBhvr>
                                        <p:cTn id="27" dur="1000"/>
                                        <p:tgtEl>
                                          <p:spTgt spid="70">
                                            <p:txEl>
                                              <p:pRg st="0" end="0"/>
                                            </p:txEl>
                                          </p:spTgt>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70">
                                            <p:txEl>
                                              <p:pRg st="1" end="1"/>
                                            </p:txEl>
                                          </p:spTgt>
                                        </p:tgtEl>
                                        <p:attrNameLst>
                                          <p:attrName>style.visibility</p:attrName>
                                        </p:attrNameLst>
                                      </p:cBhvr>
                                      <p:to>
                                        <p:strVal val="visible"/>
                                      </p:to>
                                    </p:set>
                                    <p:animEffect transition="in" filter="fade">
                                      <p:cBhvr>
                                        <p:cTn id="31" dur="1000"/>
                                        <p:tgtEl>
                                          <p:spTgt spid="70">
                                            <p:txEl>
                                              <p:pRg st="1" end="1"/>
                                            </p:txEl>
                                          </p:spTgt>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70">
                                            <p:txEl>
                                              <p:pRg st="2" end="2"/>
                                            </p:txEl>
                                          </p:spTgt>
                                        </p:tgtEl>
                                        <p:attrNameLst>
                                          <p:attrName>style.visibility</p:attrName>
                                        </p:attrNameLst>
                                      </p:cBhvr>
                                      <p:to>
                                        <p:strVal val="visible"/>
                                      </p:to>
                                    </p:set>
                                    <p:animEffect transition="in" filter="fade">
                                      <p:cBhvr>
                                        <p:cTn id="35" dur="1000"/>
                                        <p:tgtEl>
                                          <p:spTgt spid="7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1"/>
          <p:cNvSpPr txBox="1">
            <a:spLocks noGrp="1"/>
          </p:cNvSpPr>
          <p:nvPr>
            <p:ph type="title"/>
          </p:nvPr>
        </p:nvSpPr>
        <p:spPr>
          <a:xfrm>
            <a:off x="1793630" y="454880"/>
            <a:ext cx="6903109" cy="68315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3000">
                <a:solidFill>
                  <a:srgbClr val="009999"/>
                </a:solidFill>
                <a:latin typeface="Arial"/>
                <a:ea typeface="Arial"/>
                <a:cs typeface="Arial"/>
                <a:sym typeface="Arial"/>
              </a:rPr>
              <a:t>School costs</a:t>
            </a:r>
            <a:endParaRPr/>
          </a:p>
        </p:txBody>
      </p:sp>
      <p:sp>
        <p:nvSpPr>
          <p:cNvPr id="77" name="Google Shape;77;p11"/>
          <p:cNvSpPr txBox="1"/>
          <p:nvPr/>
        </p:nvSpPr>
        <p:spPr>
          <a:xfrm>
            <a:off x="266974" y="1242391"/>
            <a:ext cx="4782103" cy="5483724"/>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Uniforms – second hand sales /giveaways through the PTA or visit Smarter Uniforms (smarteruniforms.org) for B&amp;H schools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Free School Meals – apply for these via gov.uk website: https://www.gov.uk/apply-free-school-meals.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School holidays – Holiday Food and Fun. Free activities in Easter, Summer and Winter holidays for those on FSM organised by local councils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1560"/>
              </a:spcBef>
              <a:spcAft>
                <a:spcPts val="0"/>
              </a:spcAft>
              <a:buClr>
                <a:srgbClr val="218278"/>
              </a:buClr>
              <a:buSzPts val="1800"/>
              <a:buFont typeface="Arial"/>
              <a:buChar char="•"/>
            </a:pPr>
            <a:r>
              <a:rPr lang="en-GB" sz="1800" b="0" i="0" u="none" strike="noStrike" cap="none">
                <a:solidFill>
                  <a:srgbClr val="218278"/>
                </a:solidFill>
                <a:latin typeface="Arial"/>
                <a:ea typeface="Arial"/>
                <a:cs typeface="Arial"/>
                <a:sym typeface="Arial"/>
              </a:rPr>
              <a:t>School trips – if you can’t afford the costs of school trips speak to the school. Schools &amp; PTAs often sponsor children to go on these trips.</a:t>
            </a:r>
            <a:endParaRPr sz="1400" b="0" i="0" u="none" strike="noStrike" cap="none">
              <a:solidFill>
                <a:srgbClr val="000000"/>
              </a:solidFill>
              <a:latin typeface="Arial"/>
              <a:ea typeface="Arial"/>
              <a:cs typeface="Arial"/>
              <a:sym typeface="Arial"/>
            </a:endParaRPr>
          </a:p>
        </p:txBody>
      </p:sp>
      <p:pic>
        <p:nvPicPr>
          <p:cNvPr id="78" name="Google Shape;78;p11"/>
          <p:cNvPicPr preferRelativeResize="0"/>
          <p:nvPr/>
        </p:nvPicPr>
        <p:blipFill rotWithShape="1">
          <a:blip r:embed="rId3">
            <a:alphaModFix/>
          </a:blip>
          <a:srcRect/>
          <a:stretch/>
        </p:blipFill>
        <p:spPr>
          <a:xfrm>
            <a:off x="5461896" y="1033669"/>
            <a:ext cx="3555782" cy="2043639"/>
          </a:xfrm>
          <a:prstGeom prst="rect">
            <a:avLst/>
          </a:prstGeom>
          <a:noFill/>
          <a:ln>
            <a:noFill/>
          </a:ln>
        </p:spPr>
      </p:pic>
      <p:pic>
        <p:nvPicPr>
          <p:cNvPr id="79" name="Google Shape;79;p11"/>
          <p:cNvPicPr preferRelativeResize="0"/>
          <p:nvPr/>
        </p:nvPicPr>
        <p:blipFill rotWithShape="1">
          <a:blip r:embed="rId4">
            <a:alphaModFix/>
          </a:blip>
          <a:srcRect/>
          <a:stretch/>
        </p:blipFill>
        <p:spPr>
          <a:xfrm>
            <a:off x="5461896" y="3786426"/>
            <a:ext cx="3555782" cy="2256290"/>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1000"/>
                                        <p:tgtEl>
                                          <p:spTgt spid="7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77">
                                            <p:txEl>
                                              <p:pRg st="0" end="0"/>
                                            </p:txEl>
                                          </p:spTgt>
                                        </p:tgtEl>
                                        <p:attrNameLst>
                                          <p:attrName>style.visibility</p:attrName>
                                        </p:attrNameLst>
                                      </p:cBhvr>
                                      <p:to>
                                        <p:strVal val="visible"/>
                                      </p:to>
                                    </p:set>
                                    <p:animEffect transition="in" filter="fade">
                                      <p:cBhvr>
                                        <p:cTn id="11" dur="1000"/>
                                        <p:tgtEl>
                                          <p:spTgt spid="77">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77">
                                            <p:txEl>
                                              <p:pRg st="1" end="1"/>
                                            </p:txEl>
                                          </p:spTgt>
                                        </p:tgtEl>
                                        <p:attrNameLst>
                                          <p:attrName>style.visibility</p:attrName>
                                        </p:attrNameLst>
                                      </p:cBhvr>
                                      <p:to>
                                        <p:strVal val="visible"/>
                                      </p:to>
                                    </p:set>
                                    <p:animEffect transition="in" filter="fade">
                                      <p:cBhvr>
                                        <p:cTn id="15" dur="1000"/>
                                        <p:tgtEl>
                                          <p:spTgt spid="77">
                                            <p:txEl>
                                              <p:pRg st="1" end="1"/>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77">
                                            <p:txEl>
                                              <p:pRg st="2" end="2"/>
                                            </p:txEl>
                                          </p:spTgt>
                                        </p:tgtEl>
                                        <p:attrNameLst>
                                          <p:attrName>style.visibility</p:attrName>
                                        </p:attrNameLst>
                                      </p:cBhvr>
                                      <p:to>
                                        <p:strVal val="visible"/>
                                      </p:to>
                                    </p:set>
                                    <p:animEffect transition="in" filter="fade">
                                      <p:cBhvr>
                                        <p:cTn id="19" dur="1000"/>
                                        <p:tgtEl>
                                          <p:spTgt spid="77">
                                            <p:txEl>
                                              <p:pRg st="2" end="2"/>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77">
                                            <p:txEl>
                                              <p:pRg st="3" end="3"/>
                                            </p:txEl>
                                          </p:spTgt>
                                        </p:tgtEl>
                                        <p:attrNameLst>
                                          <p:attrName>style.visibility</p:attrName>
                                        </p:attrNameLst>
                                      </p:cBhvr>
                                      <p:to>
                                        <p:strVal val="visible"/>
                                      </p:to>
                                    </p:set>
                                    <p:animEffect transition="in" filter="fade">
                                      <p:cBhvr>
                                        <p:cTn id="23" dur="1000"/>
                                        <p:tgtEl>
                                          <p:spTgt spid="7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2"/>
          <p:cNvSpPr txBox="1">
            <a:spLocks noGrp="1"/>
          </p:cNvSpPr>
          <p:nvPr>
            <p:ph type="title"/>
          </p:nvPr>
        </p:nvSpPr>
        <p:spPr>
          <a:xfrm>
            <a:off x="742950" y="195788"/>
            <a:ext cx="8229600" cy="67586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3000">
                <a:solidFill>
                  <a:srgbClr val="009999"/>
                </a:solidFill>
                <a:latin typeface="Gill Sans"/>
                <a:ea typeface="Gill Sans"/>
                <a:cs typeface="Gill Sans"/>
                <a:sym typeface="Gill Sans"/>
              </a:rPr>
              <a:t>Save on financial services</a:t>
            </a:r>
            <a:endParaRPr/>
          </a:p>
        </p:txBody>
      </p:sp>
      <p:sp>
        <p:nvSpPr>
          <p:cNvPr id="86" name="Google Shape;86;p12"/>
          <p:cNvSpPr txBox="1"/>
          <p:nvPr/>
        </p:nvSpPr>
        <p:spPr>
          <a:xfrm>
            <a:off x="361976" y="871648"/>
            <a:ext cx="6705327" cy="5734049"/>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218278"/>
              </a:buClr>
              <a:buSzPts val="1400"/>
              <a:buFont typeface="Arial"/>
              <a:buChar char="•"/>
            </a:pPr>
            <a:r>
              <a:rPr lang="en-GB" sz="1800" b="0" i="0" u="none" strike="noStrike" cap="none">
                <a:solidFill>
                  <a:srgbClr val="218278"/>
                </a:solidFill>
                <a:latin typeface="Arial"/>
                <a:ea typeface="Arial"/>
                <a:cs typeface="Arial"/>
                <a:sym typeface="Arial"/>
              </a:rPr>
              <a:t>Shop around when it’s time to renew</a:t>
            </a:r>
            <a:endParaRPr sz="1800" b="0" i="0" u="none" strike="noStrike" cap="none">
              <a:solidFill>
                <a:srgbClr val="000000"/>
              </a:solidFill>
              <a:latin typeface="Arial"/>
              <a:ea typeface="Arial"/>
              <a:cs typeface="Arial"/>
              <a:sym typeface="Arial"/>
            </a:endParaRPr>
          </a:p>
          <a:p>
            <a:pPr marL="742950" marR="0" lvl="1" indent="-285750" algn="l" rtl="0">
              <a:lnSpc>
                <a:spcPct val="100000"/>
              </a:lnSpc>
              <a:spcBef>
                <a:spcPts val="1480"/>
              </a:spcBef>
              <a:spcAft>
                <a:spcPts val="0"/>
              </a:spcAft>
              <a:buClr>
                <a:srgbClr val="218278"/>
              </a:buClr>
              <a:buSzPts val="1400"/>
              <a:buFont typeface="Arial"/>
              <a:buChar char="–"/>
            </a:pPr>
            <a:r>
              <a:rPr lang="en-GB" sz="1800" b="0" i="0" u="none" strike="noStrike" cap="none">
                <a:solidFill>
                  <a:srgbClr val="218278"/>
                </a:solidFill>
                <a:latin typeface="Arial"/>
                <a:ea typeface="Arial"/>
                <a:cs typeface="Arial"/>
                <a:sym typeface="Arial"/>
              </a:rPr>
              <a:t>Household – buildings &amp; contents</a:t>
            </a:r>
            <a:endParaRPr sz="1800" b="0" i="0" u="none" strike="noStrike" cap="none">
              <a:solidFill>
                <a:srgbClr val="000000"/>
              </a:solidFill>
              <a:latin typeface="Arial"/>
              <a:ea typeface="Arial"/>
              <a:cs typeface="Arial"/>
              <a:sym typeface="Arial"/>
            </a:endParaRPr>
          </a:p>
          <a:p>
            <a:pPr marL="742950" marR="0" lvl="1" indent="-285750" algn="l" rtl="0">
              <a:lnSpc>
                <a:spcPct val="100000"/>
              </a:lnSpc>
              <a:spcBef>
                <a:spcPts val="1480"/>
              </a:spcBef>
              <a:spcAft>
                <a:spcPts val="0"/>
              </a:spcAft>
              <a:buClr>
                <a:srgbClr val="218278"/>
              </a:buClr>
              <a:buSzPts val="1400"/>
              <a:buFont typeface="Arial"/>
              <a:buChar char="–"/>
            </a:pPr>
            <a:r>
              <a:rPr lang="en-GB" sz="1800" b="0" i="0" u="none" strike="noStrike" cap="none">
                <a:solidFill>
                  <a:srgbClr val="218278"/>
                </a:solidFill>
                <a:latin typeface="Arial"/>
                <a:ea typeface="Arial"/>
                <a:cs typeface="Arial"/>
                <a:sym typeface="Arial"/>
              </a:rPr>
              <a:t>Car insurance &amp; recovery </a:t>
            </a:r>
            <a:endParaRPr sz="1800" b="0" i="0" u="none" strike="noStrike" cap="none">
              <a:solidFill>
                <a:srgbClr val="000000"/>
              </a:solidFill>
              <a:latin typeface="Arial"/>
              <a:ea typeface="Arial"/>
              <a:cs typeface="Arial"/>
              <a:sym typeface="Arial"/>
            </a:endParaRPr>
          </a:p>
          <a:p>
            <a:pPr marL="742950" marR="0" lvl="1" indent="-285750" algn="l" rtl="0">
              <a:lnSpc>
                <a:spcPct val="100000"/>
              </a:lnSpc>
              <a:spcBef>
                <a:spcPts val="1480"/>
              </a:spcBef>
              <a:spcAft>
                <a:spcPts val="0"/>
              </a:spcAft>
              <a:buClr>
                <a:srgbClr val="218278"/>
              </a:buClr>
              <a:buSzPts val="1400"/>
              <a:buFont typeface="Arial"/>
              <a:buChar char="–"/>
            </a:pPr>
            <a:r>
              <a:rPr lang="en-GB" sz="1800" b="0" i="0" u="none" strike="noStrike" cap="none">
                <a:solidFill>
                  <a:srgbClr val="218278"/>
                </a:solidFill>
                <a:latin typeface="Arial"/>
                <a:ea typeface="Arial"/>
                <a:cs typeface="Arial"/>
                <a:sym typeface="Arial"/>
              </a:rPr>
              <a:t>Holiday </a:t>
            </a:r>
            <a:endParaRPr sz="1800" b="0" i="0" u="none" strike="noStrike" cap="none">
              <a:solidFill>
                <a:srgbClr val="000000"/>
              </a:solidFill>
              <a:latin typeface="Arial"/>
              <a:ea typeface="Arial"/>
              <a:cs typeface="Arial"/>
              <a:sym typeface="Arial"/>
            </a:endParaRPr>
          </a:p>
          <a:p>
            <a:pPr marL="457200" marR="0" lvl="1" indent="0" algn="l" rtl="0">
              <a:lnSpc>
                <a:spcPct val="100000"/>
              </a:lnSpc>
              <a:spcBef>
                <a:spcPts val="1480"/>
              </a:spcBef>
              <a:spcAft>
                <a:spcPts val="0"/>
              </a:spcAft>
              <a:buClr>
                <a:srgbClr val="218278"/>
              </a:buClr>
              <a:buSzPts val="1400"/>
              <a:buFont typeface="Arial"/>
              <a:buNone/>
            </a:pPr>
            <a:r>
              <a:rPr lang="en-GB" sz="1800" b="0" i="0" u="none" strike="noStrike" cap="none">
                <a:solidFill>
                  <a:srgbClr val="218278"/>
                </a:solidFill>
                <a:latin typeface="Arial"/>
                <a:ea typeface="Arial"/>
                <a:cs typeface="Arial"/>
                <a:sym typeface="Arial"/>
              </a:rPr>
              <a:t>Does your bank account include insurances or breakdown recovery?</a:t>
            </a:r>
            <a:endParaRPr sz="1800" b="0" i="0" u="none" strike="noStrike" cap="none">
              <a:solidFill>
                <a:srgbClr val="000000"/>
              </a:solidFill>
              <a:latin typeface="Arial"/>
              <a:ea typeface="Arial"/>
              <a:cs typeface="Arial"/>
              <a:sym typeface="Arial"/>
            </a:endParaRPr>
          </a:p>
          <a:p>
            <a:pPr marL="285750" marR="0" lvl="1" indent="-285750" algn="l" rtl="0">
              <a:lnSpc>
                <a:spcPct val="100000"/>
              </a:lnSpc>
              <a:spcBef>
                <a:spcPts val="1480"/>
              </a:spcBef>
              <a:spcAft>
                <a:spcPts val="0"/>
              </a:spcAft>
              <a:buClr>
                <a:srgbClr val="218278"/>
              </a:buClr>
              <a:buSzPts val="1400"/>
              <a:buFont typeface="Arial"/>
              <a:buChar char="•"/>
            </a:pPr>
            <a:r>
              <a:rPr lang="en-GB" sz="1800" b="0" i="0" u="none" strike="noStrike" cap="none">
                <a:solidFill>
                  <a:srgbClr val="218278"/>
                </a:solidFill>
                <a:latin typeface="Arial"/>
                <a:ea typeface="Arial"/>
                <a:cs typeface="Arial"/>
                <a:sym typeface="Arial"/>
              </a:rPr>
              <a:t>Mortgage</a:t>
            </a:r>
            <a:endParaRPr sz="1800" b="0" i="0" u="none" strike="noStrike" cap="none">
              <a:solidFill>
                <a:srgbClr val="000000"/>
              </a:solidFill>
              <a:latin typeface="Arial"/>
              <a:ea typeface="Arial"/>
              <a:cs typeface="Arial"/>
              <a:sym typeface="Arial"/>
            </a:endParaRPr>
          </a:p>
          <a:p>
            <a:pPr marL="685800" marR="0" lvl="2" indent="-228600" algn="l" rtl="0">
              <a:lnSpc>
                <a:spcPct val="100000"/>
              </a:lnSpc>
              <a:spcBef>
                <a:spcPts val="1480"/>
              </a:spcBef>
              <a:spcAft>
                <a:spcPts val="0"/>
              </a:spcAft>
              <a:buClr>
                <a:srgbClr val="218278"/>
              </a:buClr>
              <a:buSzPts val="1400"/>
              <a:buFont typeface="Arial"/>
              <a:buChar char="•"/>
            </a:pPr>
            <a:r>
              <a:rPr lang="en-GB" sz="1800" b="0" i="0" u="none" strike="noStrike" cap="none">
                <a:solidFill>
                  <a:srgbClr val="218278"/>
                </a:solidFill>
                <a:latin typeface="Arial"/>
                <a:ea typeface="Arial"/>
                <a:cs typeface="Arial"/>
                <a:sym typeface="Arial"/>
              </a:rPr>
              <a:t>Fixed rate period coming to an end? How early can you change to a new deal? </a:t>
            </a:r>
            <a:endParaRPr sz="1800" b="0" i="0" u="none" strike="noStrike" cap="none">
              <a:solidFill>
                <a:srgbClr val="000000"/>
              </a:solidFill>
              <a:latin typeface="Arial"/>
              <a:ea typeface="Arial"/>
              <a:cs typeface="Arial"/>
              <a:sym typeface="Arial"/>
            </a:endParaRPr>
          </a:p>
          <a:p>
            <a:pPr marL="685800" marR="0" lvl="2" indent="-228600" algn="l" rtl="0">
              <a:lnSpc>
                <a:spcPct val="100000"/>
              </a:lnSpc>
              <a:spcBef>
                <a:spcPts val="1480"/>
              </a:spcBef>
              <a:spcAft>
                <a:spcPts val="0"/>
              </a:spcAft>
              <a:buClr>
                <a:srgbClr val="218278"/>
              </a:buClr>
              <a:buSzPts val="1400"/>
              <a:buFont typeface="Arial"/>
              <a:buChar char="•"/>
            </a:pPr>
            <a:r>
              <a:rPr lang="en-GB" sz="1800" b="0" i="0" u="none" strike="noStrike" cap="none">
                <a:solidFill>
                  <a:srgbClr val="218278"/>
                </a:solidFill>
                <a:latin typeface="Arial"/>
                <a:ea typeface="Arial"/>
                <a:cs typeface="Arial"/>
                <a:sym typeface="Arial"/>
              </a:rPr>
              <a:t>Get advice</a:t>
            </a:r>
            <a:endParaRPr sz="1800" b="0" i="0" u="none" strike="noStrike" cap="none">
              <a:solidFill>
                <a:srgbClr val="000000"/>
              </a:solidFill>
              <a:latin typeface="Arial"/>
              <a:ea typeface="Arial"/>
              <a:cs typeface="Arial"/>
              <a:sym typeface="Arial"/>
            </a:endParaRPr>
          </a:p>
          <a:p>
            <a:pPr marL="285750" marR="0" lvl="1" indent="-285750" algn="l" rtl="0">
              <a:lnSpc>
                <a:spcPct val="100000"/>
              </a:lnSpc>
              <a:spcBef>
                <a:spcPts val="1480"/>
              </a:spcBef>
              <a:spcAft>
                <a:spcPts val="0"/>
              </a:spcAft>
              <a:buClr>
                <a:srgbClr val="218278"/>
              </a:buClr>
              <a:buSzPts val="1400"/>
              <a:buFont typeface="Arial"/>
              <a:buChar char="•"/>
            </a:pPr>
            <a:r>
              <a:rPr lang="en-GB" sz="1800" b="0" i="0" u="none" strike="noStrike" cap="none">
                <a:solidFill>
                  <a:srgbClr val="218278"/>
                </a:solidFill>
                <a:latin typeface="Arial"/>
                <a:ea typeface="Arial"/>
                <a:cs typeface="Arial"/>
                <a:sym typeface="Arial"/>
              </a:rPr>
              <a:t>Switch bank accounts</a:t>
            </a:r>
            <a:endParaRPr sz="1800" b="0" i="0" u="none" strike="noStrike" cap="none">
              <a:solidFill>
                <a:srgbClr val="000000"/>
              </a:solidFill>
              <a:latin typeface="Arial"/>
              <a:ea typeface="Arial"/>
              <a:cs typeface="Arial"/>
              <a:sym typeface="Arial"/>
            </a:endParaRPr>
          </a:p>
          <a:p>
            <a:pPr marL="685800" marR="0" lvl="2" indent="-228600" algn="l" rtl="0">
              <a:lnSpc>
                <a:spcPct val="100000"/>
              </a:lnSpc>
              <a:spcBef>
                <a:spcPts val="1480"/>
              </a:spcBef>
              <a:spcAft>
                <a:spcPts val="0"/>
              </a:spcAft>
              <a:buClr>
                <a:srgbClr val="218278"/>
              </a:buClr>
              <a:buSzPts val="1400"/>
              <a:buFont typeface="Arial"/>
              <a:buChar char="•"/>
            </a:pPr>
            <a:r>
              <a:rPr lang="en-GB" sz="1800" b="0" i="0" u="none" strike="noStrike" cap="none">
                <a:solidFill>
                  <a:srgbClr val="218278"/>
                </a:solidFill>
                <a:latin typeface="Arial"/>
                <a:ea typeface="Arial"/>
                <a:cs typeface="Arial"/>
                <a:sym typeface="Arial"/>
              </a:rPr>
              <a:t>Some give up to £200 incentive to switching – check on Money Saving Expert </a:t>
            </a:r>
            <a:endParaRPr/>
          </a:p>
          <a:p>
            <a:pPr marL="685800" marR="0" lvl="2" indent="-228600" algn="l" rtl="0">
              <a:lnSpc>
                <a:spcPct val="100000"/>
              </a:lnSpc>
              <a:spcBef>
                <a:spcPts val="1480"/>
              </a:spcBef>
              <a:spcAft>
                <a:spcPts val="0"/>
              </a:spcAft>
              <a:buClr>
                <a:srgbClr val="218278"/>
              </a:buClr>
              <a:buSzPts val="1400"/>
              <a:buFont typeface="Arial"/>
              <a:buChar char="•"/>
            </a:pPr>
            <a:r>
              <a:rPr lang="en-GB" sz="1800" b="0" i="0" u="none" strike="noStrike" cap="none">
                <a:solidFill>
                  <a:srgbClr val="218278"/>
                </a:solidFill>
                <a:latin typeface="Arial"/>
                <a:ea typeface="Arial"/>
                <a:cs typeface="Arial"/>
                <a:sym typeface="Arial"/>
              </a:rPr>
              <a:t>Accounts with cash back and rewards - Engage</a:t>
            </a:r>
            <a:endParaRPr sz="1800" b="0" i="0" u="none" strike="noStrike" cap="none">
              <a:solidFill>
                <a:srgbClr val="000000"/>
              </a:solidFill>
              <a:latin typeface="Arial"/>
              <a:ea typeface="Arial"/>
              <a:cs typeface="Arial"/>
              <a:sym typeface="Arial"/>
            </a:endParaRPr>
          </a:p>
          <a:p>
            <a:pPr marL="685800" marR="0" lvl="2" indent="-139700" algn="l" rtl="0">
              <a:lnSpc>
                <a:spcPct val="100000"/>
              </a:lnSpc>
              <a:spcBef>
                <a:spcPts val="1480"/>
              </a:spcBef>
              <a:spcAft>
                <a:spcPts val="0"/>
              </a:spcAft>
              <a:buClr>
                <a:schemeClr val="dk2"/>
              </a:buClr>
              <a:buSzPts val="1400"/>
              <a:buFont typeface="Arial"/>
              <a:buNone/>
            </a:pPr>
            <a:endParaRPr sz="1400" b="0" i="0" u="none" strike="noStrike" cap="none">
              <a:solidFill>
                <a:srgbClr val="17375E"/>
              </a:solidFill>
              <a:latin typeface="Verdana"/>
              <a:ea typeface="Verdana"/>
              <a:cs typeface="Verdana"/>
              <a:sym typeface="Verdana"/>
            </a:endParaRPr>
          </a:p>
          <a:p>
            <a:pPr marL="685800" marR="0" lvl="2" indent="-139700" algn="l" rtl="0">
              <a:lnSpc>
                <a:spcPct val="100000"/>
              </a:lnSpc>
              <a:spcBef>
                <a:spcPts val="1480"/>
              </a:spcBef>
              <a:spcAft>
                <a:spcPts val="0"/>
              </a:spcAft>
              <a:buClr>
                <a:schemeClr val="dk2"/>
              </a:buClr>
              <a:buSzPts val="1400"/>
              <a:buFont typeface="Arial"/>
              <a:buNone/>
            </a:pPr>
            <a:endParaRPr sz="1400" b="0" i="0" u="none" strike="noStrike" cap="none">
              <a:solidFill>
                <a:srgbClr val="17375E"/>
              </a:solidFill>
              <a:latin typeface="Arial"/>
              <a:ea typeface="Arial"/>
              <a:cs typeface="Arial"/>
              <a:sym typeface="Arial"/>
            </a:endParaRPr>
          </a:p>
        </p:txBody>
      </p:sp>
      <p:pic>
        <p:nvPicPr>
          <p:cNvPr id="87" name="Google Shape;87;p12"/>
          <p:cNvPicPr preferRelativeResize="0"/>
          <p:nvPr/>
        </p:nvPicPr>
        <p:blipFill rotWithShape="1">
          <a:blip r:embed="rId3">
            <a:alphaModFix/>
          </a:blip>
          <a:srcRect/>
          <a:stretch/>
        </p:blipFill>
        <p:spPr>
          <a:xfrm>
            <a:off x="6873862" y="4255592"/>
            <a:ext cx="1812938" cy="2350105"/>
          </a:xfrm>
          <a:prstGeom prst="rect">
            <a:avLst/>
          </a:prstGeom>
          <a:noFill/>
          <a:ln>
            <a:noFill/>
          </a:ln>
        </p:spPr>
      </p:pic>
      <p:pic>
        <p:nvPicPr>
          <p:cNvPr id="88" name="Google Shape;88;p12" descr="Insurance Advice - Home Insurance Policies, Car &amp; Life Insurance Tips"/>
          <p:cNvPicPr preferRelativeResize="0"/>
          <p:nvPr/>
        </p:nvPicPr>
        <p:blipFill rotWithShape="1">
          <a:blip r:embed="rId4">
            <a:alphaModFix/>
          </a:blip>
          <a:srcRect/>
          <a:stretch/>
        </p:blipFill>
        <p:spPr>
          <a:xfrm>
            <a:off x="5640870" y="645115"/>
            <a:ext cx="3141154" cy="1804786"/>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1000"/>
                                        <p:tgtEl>
                                          <p:spTgt spid="8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86">
                                            <p:txEl>
                                              <p:pRg st="0" end="0"/>
                                            </p:txEl>
                                          </p:spTgt>
                                        </p:tgtEl>
                                        <p:attrNameLst>
                                          <p:attrName>style.visibility</p:attrName>
                                        </p:attrNameLst>
                                      </p:cBhvr>
                                      <p:to>
                                        <p:strVal val="visible"/>
                                      </p:to>
                                    </p:set>
                                    <p:animEffect transition="in" filter="fade">
                                      <p:cBhvr>
                                        <p:cTn id="11" dur="1000"/>
                                        <p:tgtEl>
                                          <p:spTgt spid="86">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86">
                                            <p:txEl>
                                              <p:pRg st="1" end="1"/>
                                            </p:txEl>
                                          </p:spTgt>
                                        </p:tgtEl>
                                        <p:attrNameLst>
                                          <p:attrName>style.visibility</p:attrName>
                                        </p:attrNameLst>
                                      </p:cBhvr>
                                      <p:to>
                                        <p:strVal val="visible"/>
                                      </p:to>
                                    </p:set>
                                    <p:animEffect transition="in" filter="fade">
                                      <p:cBhvr>
                                        <p:cTn id="15" dur="1000"/>
                                        <p:tgtEl>
                                          <p:spTgt spid="86">
                                            <p:txEl>
                                              <p:pRg st="1" end="1"/>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86">
                                            <p:txEl>
                                              <p:pRg st="2" end="2"/>
                                            </p:txEl>
                                          </p:spTgt>
                                        </p:tgtEl>
                                        <p:attrNameLst>
                                          <p:attrName>style.visibility</p:attrName>
                                        </p:attrNameLst>
                                      </p:cBhvr>
                                      <p:to>
                                        <p:strVal val="visible"/>
                                      </p:to>
                                    </p:set>
                                    <p:animEffect transition="in" filter="fade">
                                      <p:cBhvr>
                                        <p:cTn id="19" dur="1000"/>
                                        <p:tgtEl>
                                          <p:spTgt spid="86">
                                            <p:txEl>
                                              <p:pRg st="2" end="2"/>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86">
                                            <p:txEl>
                                              <p:pRg st="3" end="3"/>
                                            </p:txEl>
                                          </p:spTgt>
                                        </p:tgtEl>
                                        <p:attrNameLst>
                                          <p:attrName>style.visibility</p:attrName>
                                        </p:attrNameLst>
                                      </p:cBhvr>
                                      <p:to>
                                        <p:strVal val="visible"/>
                                      </p:to>
                                    </p:set>
                                    <p:animEffect transition="in" filter="fade">
                                      <p:cBhvr>
                                        <p:cTn id="23" dur="1000"/>
                                        <p:tgtEl>
                                          <p:spTgt spid="86">
                                            <p:txEl>
                                              <p:pRg st="3" end="3"/>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86">
                                            <p:txEl>
                                              <p:pRg st="4" end="4"/>
                                            </p:txEl>
                                          </p:spTgt>
                                        </p:tgtEl>
                                        <p:attrNameLst>
                                          <p:attrName>style.visibility</p:attrName>
                                        </p:attrNameLst>
                                      </p:cBhvr>
                                      <p:to>
                                        <p:strVal val="visible"/>
                                      </p:to>
                                    </p:set>
                                    <p:animEffect transition="in" filter="fade">
                                      <p:cBhvr>
                                        <p:cTn id="27" dur="1000"/>
                                        <p:tgtEl>
                                          <p:spTgt spid="86">
                                            <p:txEl>
                                              <p:pRg st="4" end="4"/>
                                            </p:txEl>
                                          </p:spTgt>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86">
                                            <p:txEl>
                                              <p:pRg st="5" end="5"/>
                                            </p:txEl>
                                          </p:spTgt>
                                        </p:tgtEl>
                                        <p:attrNameLst>
                                          <p:attrName>style.visibility</p:attrName>
                                        </p:attrNameLst>
                                      </p:cBhvr>
                                      <p:to>
                                        <p:strVal val="visible"/>
                                      </p:to>
                                    </p:set>
                                    <p:animEffect transition="in" filter="fade">
                                      <p:cBhvr>
                                        <p:cTn id="31" dur="1000"/>
                                        <p:tgtEl>
                                          <p:spTgt spid="86">
                                            <p:txEl>
                                              <p:pRg st="5" end="5"/>
                                            </p:txEl>
                                          </p:spTgt>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86">
                                            <p:txEl>
                                              <p:pRg st="6" end="6"/>
                                            </p:txEl>
                                          </p:spTgt>
                                        </p:tgtEl>
                                        <p:attrNameLst>
                                          <p:attrName>style.visibility</p:attrName>
                                        </p:attrNameLst>
                                      </p:cBhvr>
                                      <p:to>
                                        <p:strVal val="visible"/>
                                      </p:to>
                                    </p:set>
                                    <p:animEffect transition="in" filter="fade">
                                      <p:cBhvr>
                                        <p:cTn id="35" dur="1000"/>
                                        <p:tgtEl>
                                          <p:spTgt spid="86">
                                            <p:txEl>
                                              <p:pRg st="6" end="6"/>
                                            </p:txEl>
                                          </p:spTgt>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86">
                                            <p:txEl>
                                              <p:pRg st="7" end="7"/>
                                            </p:txEl>
                                          </p:spTgt>
                                        </p:tgtEl>
                                        <p:attrNameLst>
                                          <p:attrName>style.visibility</p:attrName>
                                        </p:attrNameLst>
                                      </p:cBhvr>
                                      <p:to>
                                        <p:strVal val="visible"/>
                                      </p:to>
                                    </p:set>
                                    <p:animEffect transition="in" filter="fade">
                                      <p:cBhvr>
                                        <p:cTn id="39" dur="1000"/>
                                        <p:tgtEl>
                                          <p:spTgt spid="86">
                                            <p:txEl>
                                              <p:pRg st="7" end="7"/>
                                            </p:txEl>
                                          </p:spTgt>
                                        </p:tgtEl>
                                      </p:cBhvr>
                                    </p:animEffect>
                                  </p:childTnLst>
                                </p:cTn>
                              </p:par>
                            </p:childTnLst>
                          </p:cTn>
                        </p:par>
                        <p:par>
                          <p:cTn id="40" fill="hold">
                            <p:stCondLst>
                              <p:cond delay="9000"/>
                            </p:stCondLst>
                            <p:childTnLst>
                              <p:par>
                                <p:cTn id="41" presetID="10" presetClass="entr" presetSubtype="0" fill="hold" nodeType="afterEffect">
                                  <p:stCondLst>
                                    <p:cond delay="0"/>
                                  </p:stCondLst>
                                  <p:childTnLst>
                                    <p:set>
                                      <p:cBhvr>
                                        <p:cTn id="42" dur="1" fill="hold">
                                          <p:stCondLst>
                                            <p:cond delay="0"/>
                                          </p:stCondLst>
                                        </p:cTn>
                                        <p:tgtEl>
                                          <p:spTgt spid="86">
                                            <p:txEl>
                                              <p:pRg st="8" end="8"/>
                                            </p:txEl>
                                          </p:spTgt>
                                        </p:tgtEl>
                                        <p:attrNameLst>
                                          <p:attrName>style.visibility</p:attrName>
                                        </p:attrNameLst>
                                      </p:cBhvr>
                                      <p:to>
                                        <p:strVal val="visible"/>
                                      </p:to>
                                    </p:set>
                                    <p:animEffect transition="in" filter="fade">
                                      <p:cBhvr>
                                        <p:cTn id="43" dur="1000"/>
                                        <p:tgtEl>
                                          <p:spTgt spid="86">
                                            <p:txEl>
                                              <p:pRg st="8" end="8"/>
                                            </p:txEl>
                                          </p:spTgt>
                                        </p:tgtEl>
                                      </p:cBhvr>
                                    </p:animEffect>
                                  </p:childTnLst>
                                </p:cTn>
                              </p:par>
                            </p:childTnLst>
                          </p:cTn>
                        </p:par>
                        <p:par>
                          <p:cTn id="44" fill="hold">
                            <p:stCondLst>
                              <p:cond delay="10000"/>
                            </p:stCondLst>
                            <p:childTnLst>
                              <p:par>
                                <p:cTn id="45" presetID="10" presetClass="entr" presetSubtype="0" fill="hold" nodeType="afterEffect">
                                  <p:stCondLst>
                                    <p:cond delay="0"/>
                                  </p:stCondLst>
                                  <p:childTnLst>
                                    <p:set>
                                      <p:cBhvr>
                                        <p:cTn id="46" dur="1" fill="hold">
                                          <p:stCondLst>
                                            <p:cond delay="0"/>
                                          </p:stCondLst>
                                        </p:cTn>
                                        <p:tgtEl>
                                          <p:spTgt spid="86">
                                            <p:txEl>
                                              <p:pRg st="9" end="9"/>
                                            </p:txEl>
                                          </p:spTgt>
                                        </p:tgtEl>
                                        <p:attrNameLst>
                                          <p:attrName>style.visibility</p:attrName>
                                        </p:attrNameLst>
                                      </p:cBhvr>
                                      <p:to>
                                        <p:strVal val="visible"/>
                                      </p:to>
                                    </p:set>
                                    <p:animEffect transition="in" filter="fade">
                                      <p:cBhvr>
                                        <p:cTn id="47" dur="1000"/>
                                        <p:tgtEl>
                                          <p:spTgt spid="86">
                                            <p:txEl>
                                              <p:pRg st="9" end="9"/>
                                            </p:txEl>
                                          </p:spTgt>
                                        </p:tgtEl>
                                      </p:cBhvr>
                                    </p:animEffect>
                                  </p:childTnLst>
                                </p:cTn>
                              </p:par>
                            </p:childTnLst>
                          </p:cTn>
                        </p:par>
                        <p:par>
                          <p:cTn id="48" fill="hold">
                            <p:stCondLst>
                              <p:cond delay="11000"/>
                            </p:stCondLst>
                            <p:childTnLst>
                              <p:par>
                                <p:cTn id="49" presetID="10" presetClass="entr" presetSubtype="0" fill="hold" nodeType="afterEffect">
                                  <p:stCondLst>
                                    <p:cond delay="0"/>
                                  </p:stCondLst>
                                  <p:childTnLst>
                                    <p:set>
                                      <p:cBhvr>
                                        <p:cTn id="50" dur="1" fill="hold">
                                          <p:stCondLst>
                                            <p:cond delay="0"/>
                                          </p:stCondLst>
                                        </p:cTn>
                                        <p:tgtEl>
                                          <p:spTgt spid="86">
                                            <p:txEl>
                                              <p:pRg st="10" end="10"/>
                                            </p:txEl>
                                          </p:spTgt>
                                        </p:tgtEl>
                                        <p:attrNameLst>
                                          <p:attrName>style.visibility</p:attrName>
                                        </p:attrNameLst>
                                      </p:cBhvr>
                                      <p:to>
                                        <p:strVal val="visible"/>
                                      </p:to>
                                    </p:set>
                                    <p:animEffect transition="in" filter="fade">
                                      <p:cBhvr>
                                        <p:cTn id="51" dur="1000"/>
                                        <p:tgtEl>
                                          <p:spTgt spid="86">
                                            <p:txEl>
                                              <p:pRg st="10" end="10"/>
                                            </p:txEl>
                                          </p:spTgt>
                                        </p:tgtEl>
                                      </p:cBhvr>
                                    </p:animEffect>
                                  </p:childTnLst>
                                </p:cTn>
                              </p:par>
                            </p:childTnLst>
                          </p:cTn>
                        </p:par>
                        <p:par>
                          <p:cTn id="52" fill="hold">
                            <p:stCondLst>
                              <p:cond delay="12000"/>
                            </p:stCondLst>
                            <p:childTnLst>
                              <p:par>
                                <p:cTn id="53" presetID="10" presetClass="entr" presetSubtype="0" fill="hold" nodeType="afterEffect">
                                  <p:stCondLst>
                                    <p:cond delay="0"/>
                                  </p:stCondLst>
                                  <p:childTnLst>
                                    <p:set>
                                      <p:cBhvr>
                                        <p:cTn id="54" dur="1" fill="hold">
                                          <p:stCondLst>
                                            <p:cond delay="0"/>
                                          </p:stCondLst>
                                        </p:cTn>
                                        <p:tgtEl>
                                          <p:spTgt spid="86">
                                            <p:txEl>
                                              <p:pRg st="11" end="11"/>
                                            </p:txEl>
                                          </p:spTgt>
                                        </p:tgtEl>
                                        <p:attrNameLst>
                                          <p:attrName>style.visibility</p:attrName>
                                        </p:attrNameLst>
                                      </p:cBhvr>
                                      <p:to>
                                        <p:strVal val="visible"/>
                                      </p:to>
                                    </p:set>
                                    <p:animEffect transition="in" filter="fade">
                                      <p:cBhvr>
                                        <p:cTn id="55" dur="1000"/>
                                        <p:tgtEl>
                                          <p:spTgt spid="86">
                                            <p:txEl>
                                              <p:pRg st="11" end="11"/>
                                            </p:txEl>
                                          </p:spTgt>
                                        </p:tgtEl>
                                      </p:cBhvr>
                                    </p:animEffect>
                                  </p:childTnLst>
                                </p:cTn>
                              </p:par>
                            </p:childTnLst>
                          </p:cTn>
                        </p:par>
                        <p:par>
                          <p:cTn id="56" fill="hold">
                            <p:stCondLst>
                              <p:cond delay="13000"/>
                            </p:stCondLst>
                            <p:childTnLst>
                              <p:par>
                                <p:cTn id="57" presetID="10" presetClass="entr" presetSubtype="0" fill="hold" nodeType="afterEffect">
                                  <p:stCondLst>
                                    <p:cond delay="0"/>
                                  </p:stCondLst>
                                  <p:childTnLst>
                                    <p:set>
                                      <p:cBhvr>
                                        <p:cTn id="58" dur="1" fill="hold">
                                          <p:stCondLst>
                                            <p:cond delay="0"/>
                                          </p:stCondLst>
                                        </p:cTn>
                                        <p:tgtEl>
                                          <p:spTgt spid="86">
                                            <p:txEl>
                                              <p:pRg st="12" end="12"/>
                                            </p:txEl>
                                          </p:spTgt>
                                        </p:tgtEl>
                                        <p:attrNameLst>
                                          <p:attrName>style.visibility</p:attrName>
                                        </p:attrNameLst>
                                      </p:cBhvr>
                                      <p:to>
                                        <p:strVal val="visible"/>
                                      </p:to>
                                    </p:set>
                                    <p:animEffect transition="in" filter="fade">
                                      <p:cBhvr>
                                        <p:cTn id="59" dur="1000"/>
                                        <p:tgtEl>
                                          <p:spTgt spid="8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9"/>
          <p:cNvSpPr txBox="1">
            <a:spLocks noGrp="1"/>
          </p:cNvSpPr>
          <p:nvPr>
            <p:ph type="title"/>
          </p:nvPr>
        </p:nvSpPr>
        <p:spPr>
          <a:xfrm>
            <a:off x="1776046" y="208723"/>
            <a:ext cx="6910754" cy="775252"/>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3000">
                <a:solidFill>
                  <a:srgbClr val="009999"/>
                </a:solidFill>
                <a:latin typeface="Arial"/>
                <a:ea typeface="Arial"/>
                <a:cs typeface="Arial"/>
                <a:sym typeface="Arial"/>
              </a:rPr>
              <a:t>Maximise your income:</a:t>
            </a:r>
            <a:br>
              <a:rPr lang="en-GB" sz="3000">
                <a:solidFill>
                  <a:srgbClr val="009999"/>
                </a:solidFill>
                <a:latin typeface="Arial"/>
                <a:ea typeface="Arial"/>
                <a:cs typeface="Arial"/>
                <a:sym typeface="Arial"/>
              </a:rPr>
            </a:br>
            <a:r>
              <a:rPr lang="en-GB" sz="3000">
                <a:solidFill>
                  <a:srgbClr val="009999"/>
                </a:solidFill>
                <a:latin typeface="Arial"/>
                <a:ea typeface="Arial"/>
                <a:cs typeface="Arial"/>
                <a:sym typeface="Arial"/>
              </a:rPr>
              <a:t>know what you are entitled to</a:t>
            </a:r>
            <a:endParaRPr/>
          </a:p>
        </p:txBody>
      </p:sp>
      <p:sp>
        <p:nvSpPr>
          <p:cNvPr id="95" name="Google Shape;95;p9"/>
          <p:cNvSpPr txBox="1">
            <a:spLocks noGrp="1"/>
          </p:cNvSpPr>
          <p:nvPr>
            <p:ph type="body" idx="1"/>
          </p:nvPr>
        </p:nvSpPr>
        <p:spPr>
          <a:xfrm>
            <a:off x="851550" y="1412706"/>
            <a:ext cx="4967100" cy="4607093"/>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218278"/>
              </a:buClr>
              <a:buSzPts val="2000"/>
              <a:buChar char="•"/>
            </a:pPr>
            <a:r>
              <a:rPr lang="en-GB" sz="2000">
                <a:solidFill>
                  <a:srgbClr val="218278"/>
                </a:solidFill>
                <a:latin typeface="Arial"/>
                <a:ea typeface="Arial"/>
                <a:cs typeface="Arial"/>
                <a:sym typeface="Arial"/>
              </a:rPr>
              <a:t>Benefits calculators – find out what benefits you might be entitled to. WCB website or Turn 2 Us </a:t>
            </a:r>
            <a:endParaRPr/>
          </a:p>
          <a:p>
            <a:pPr marL="0" lvl="0" indent="0" algn="l" rtl="0">
              <a:lnSpc>
                <a:spcPct val="100000"/>
              </a:lnSpc>
              <a:spcBef>
                <a:spcPts val="0"/>
              </a:spcBef>
              <a:spcAft>
                <a:spcPts val="0"/>
              </a:spcAft>
              <a:buClr>
                <a:srgbClr val="218278"/>
              </a:buClr>
              <a:buSzPts val="2000"/>
              <a:buNone/>
            </a:pPr>
            <a:r>
              <a:rPr lang="en-GB" sz="2000" u="sng">
                <a:solidFill>
                  <a:srgbClr val="006666"/>
                </a:solidFill>
                <a:latin typeface="Arial"/>
                <a:ea typeface="Arial"/>
                <a:cs typeface="Arial"/>
                <a:sym typeface="Arial"/>
                <a:hlinkClick r:id="rId3">
                  <a:extLst>
                    <a:ext uri="{A12FA001-AC4F-418D-AE19-62706E023703}">
                      <ahyp:hlinkClr xmlns:ahyp="http://schemas.microsoft.com/office/drawing/2018/hyperlinkcolor" val="tx"/>
                    </a:ext>
                  </a:extLst>
                </a:hlinkClick>
              </a:rPr>
              <a:t>www.wavecb.org.uk/benefits-calculator/</a:t>
            </a:r>
            <a:endParaRPr sz="2000">
              <a:solidFill>
                <a:srgbClr val="006666"/>
              </a:solidFill>
            </a:endParaRPr>
          </a:p>
          <a:p>
            <a:pPr marL="342900" lvl="0" indent="-342900" algn="l" rtl="0">
              <a:lnSpc>
                <a:spcPct val="100000"/>
              </a:lnSpc>
              <a:spcBef>
                <a:spcPts val="1600"/>
              </a:spcBef>
              <a:spcAft>
                <a:spcPts val="0"/>
              </a:spcAft>
              <a:buClr>
                <a:srgbClr val="218278"/>
              </a:buClr>
              <a:buSzPts val="2000"/>
              <a:buChar char="•"/>
            </a:pPr>
            <a:r>
              <a:rPr lang="en-GB" sz="2000">
                <a:solidFill>
                  <a:srgbClr val="218278"/>
                </a:solidFill>
                <a:latin typeface="Arial"/>
                <a:ea typeface="Arial"/>
                <a:cs typeface="Arial"/>
                <a:sym typeface="Arial"/>
              </a:rPr>
              <a:t>MoneyHelper – content on WCB website with hints and tips on saving money, budget calculator and where to find debt advice locally</a:t>
            </a:r>
            <a:endParaRPr/>
          </a:p>
          <a:p>
            <a:pPr marL="342900" lvl="0" indent="-342900" algn="l" rtl="0">
              <a:lnSpc>
                <a:spcPct val="100000"/>
              </a:lnSpc>
              <a:spcBef>
                <a:spcPts val="1600"/>
              </a:spcBef>
              <a:spcAft>
                <a:spcPts val="0"/>
              </a:spcAft>
              <a:buClr>
                <a:srgbClr val="218278"/>
              </a:buClr>
              <a:buSzPts val="2000"/>
              <a:buChar char="•"/>
            </a:pPr>
            <a:r>
              <a:rPr lang="en-GB" sz="2000">
                <a:solidFill>
                  <a:srgbClr val="218278"/>
                </a:solidFill>
                <a:latin typeface="Arial"/>
                <a:ea typeface="Arial"/>
                <a:cs typeface="Arial"/>
                <a:sym typeface="Arial"/>
              </a:rPr>
              <a:t>Moneyworks in Brighton &amp; Hove call: </a:t>
            </a:r>
            <a:r>
              <a:rPr lang="en-GB" sz="2000" b="1">
                <a:solidFill>
                  <a:srgbClr val="218278"/>
                </a:solidFill>
                <a:latin typeface="Arial"/>
                <a:ea typeface="Arial"/>
                <a:cs typeface="Arial"/>
                <a:sym typeface="Arial"/>
              </a:rPr>
              <a:t>0800 988 7037 </a:t>
            </a:r>
            <a:r>
              <a:rPr lang="en-GB" sz="2000">
                <a:solidFill>
                  <a:srgbClr val="218278"/>
                </a:solidFill>
                <a:latin typeface="Arial"/>
                <a:ea typeface="Arial"/>
                <a:cs typeface="Arial"/>
                <a:sym typeface="Arial"/>
              </a:rPr>
              <a:t>(open Mon 2.30-4.30, Tue 9.30-11.30, Wed 11-1 &amp; Thu 2.30-4.30, and Fri 10-12)</a:t>
            </a:r>
            <a:endParaRPr sz="2000">
              <a:solidFill>
                <a:srgbClr val="218278"/>
              </a:solidFill>
              <a:latin typeface="Arial"/>
              <a:ea typeface="Arial"/>
              <a:cs typeface="Arial"/>
              <a:sym typeface="Arial"/>
            </a:endParaRPr>
          </a:p>
          <a:p>
            <a:pPr marL="342900" lvl="0" indent="-342900" algn="l" rtl="0">
              <a:lnSpc>
                <a:spcPct val="100000"/>
              </a:lnSpc>
              <a:spcBef>
                <a:spcPts val="1600"/>
              </a:spcBef>
              <a:spcAft>
                <a:spcPts val="0"/>
              </a:spcAft>
              <a:buClr>
                <a:srgbClr val="218278"/>
              </a:buClr>
              <a:buSzPts val="2000"/>
              <a:buChar char="•"/>
            </a:pPr>
            <a:r>
              <a:rPr lang="en-GB" sz="2000">
                <a:solidFill>
                  <a:srgbClr val="218278"/>
                </a:solidFill>
                <a:latin typeface="Arial"/>
                <a:ea typeface="Arial"/>
                <a:cs typeface="Arial"/>
                <a:sym typeface="Arial"/>
              </a:rPr>
              <a:t>Elsewhere talk to Citizens Advice</a:t>
            </a:r>
            <a:endParaRPr/>
          </a:p>
          <a:p>
            <a:pPr marL="342900" lvl="0" indent="-190500" algn="l" rtl="0">
              <a:lnSpc>
                <a:spcPct val="100000"/>
              </a:lnSpc>
              <a:spcBef>
                <a:spcPts val="1680"/>
              </a:spcBef>
              <a:spcAft>
                <a:spcPts val="0"/>
              </a:spcAft>
              <a:buClr>
                <a:schemeClr val="dk2"/>
              </a:buClr>
              <a:buSzPts val="2400"/>
              <a:buNone/>
            </a:pPr>
            <a:endParaRPr sz="2400">
              <a:solidFill>
                <a:srgbClr val="17375E"/>
              </a:solidFill>
              <a:latin typeface="Gill Sans"/>
              <a:ea typeface="Gill Sans"/>
              <a:cs typeface="Gill Sans"/>
              <a:sym typeface="Gill Sans"/>
            </a:endParaRPr>
          </a:p>
          <a:p>
            <a:pPr marL="342900" lvl="0" indent="-190500" algn="l" rtl="0">
              <a:lnSpc>
                <a:spcPct val="100000"/>
              </a:lnSpc>
              <a:spcBef>
                <a:spcPts val="1680"/>
              </a:spcBef>
              <a:spcAft>
                <a:spcPts val="0"/>
              </a:spcAft>
              <a:buClr>
                <a:schemeClr val="dk2"/>
              </a:buClr>
              <a:buSzPts val="2400"/>
              <a:buNone/>
            </a:pPr>
            <a:endParaRPr sz="2400">
              <a:solidFill>
                <a:srgbClr val="17375E"/>
              </a:solidFill>
            </a:endParaRPr>
          </a:p>
        </p:txBody>
      </p:sp>
      <p:pic>
        <p:nvPicPr>
          <p:cNvPr id="96" name="Google Shape;96;p9"/>
          <p:cNvPicPr preferRelativeResize="0"/>
          <p:nvPr/>
        </p:nvPicPr>
        <p:blipFill rotWithShape="1">
          <a:blip r:embed="rId4">
            <a:alphaModFix/>
          </a:blip>
          <a:srcRect/>
          <a:stretch/>
        </p:blipFill>
        <p:spPr>
          <a:xfrm>
            <a:off x="5501208" y="2940398"/>
            <a:ext cx="3444336" cy="2241825"/>
          </a:xfrm>
          <a:prstGeom prst="rect">
            <a:avLst/>
          </a:prstGeom>
          <a:noFill/>
          <a:ln>
            <a:noFill/>
          </a:ln>
        </p:spPr>
      </p:pic>
      <p:pic>
        <p:nvPicPr>
          <p:cNvPr id="97" name="Google Shape;97;p9"/>
          <p:cNvPicPr preferRelativeResize="0"/>
          <p:nvPr/>
        </p:nvPicPr>
        <p:blipFill rotWithShape="1">
          <a:blip r:embed="rId5">
            <a:alphaModFix/>
          </a:blip>
          <a:srcRect/>
          <a:stretch/>
        </p:blipFill>
        <p:spPr>
          <a:xfrm>
            <a:off x="5818650" y="862108"/>
            <a:ext cx="2103748" cy="1004940"/>
          </a:xfrm>
          <a:prstGeom prst="rect">
            <a:avLst/>
          </a:prstGeom>
          <a:noFill/>
          <a:ln>
            <a:noFill/>
          </a:ln>
        </p:spPr>
      </p:pic>
      <p:pic>
        <p:nvPicPr>
          <p:cNvPr id="98" name="Google Shape;98;p9" descr="Turn2us Logo"/>
          <p:cNvPicPr preferRelativeResize="0"/>
          <p:nvPr/>
        </p:nvPicPr>
        <p:blipFill rotWithShape="1">
          <a:blip r:embed="rId6">
            <a:alphaModFix/>
          </a:blip>
          <a:srcRect/>
          <a:stretch/>
        </p:blipFill>
        <p:spPr>
          <a:xfrm>
            <a:off x="7223376" y="1923599"/>
            <a:ext cx="1143000" cy="771525"/>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1000"/>
                                        <p:tgtEl>
                                          <p:spTgt spid="9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95">
                                            <p:txEl>
                                              <p:pRg st="0" end="0"/>
                                            </p:txEl>
                                          </p:spTgt>
                                        </p:tgtEl>
                                        <p:attrNameLst>
                                          <p:attrName>style.visibility</p:attrName>
                                        </p:attrNameLst>
                                      </p:cBhvr>
                                      <p:to>
                                        <p:strVal val="visible"/>
                                      </p:to>
                                    </p:set>
                                    <p:animEffect transition="in" filter="fade">
                                      <p:cBhvr>
                                        <p:cTn id="11" dur="1000"/>
                                        <p:tgtEl>
                                          <p:spTgt spid="95">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95">
                                            <p:txEl>
                                              <p:pRg st="1" end="1"/>
                                            </p:txEl>
                                          </p:spTgt>
                                        </p:tgtEl>
                                        <p:attrNameLst>
                                          <p:attrName>style.visibility</p:attrName>
                                        </p:attrNameLst>
                                      </p:cBhvr>
                                      <p:to>
                                        <p:strVal val="visible"/>
                                      </p:to>
                                    </p:set>
                                    <p:animEffect transition="in" filter="fade">
                                      <p:cBhvr>
                                        <p:cTn id="15" dur="1000"/>
                                        <p:tgtEl>
                                          <p:spTgt spid="95">
                                            <p:txEl>
                                              <p:pRg st="1" end="1"/>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95">
                                            <p:txEl>
                                              <p:pRg st="2" end="2"/>
                                            </p:txEl>
                                          </p:spTgt>
                                        </p:tgtEl>
                                        <p:attrNameLst>
                                          <p:attrName>style.visibility</p:attrName>
                                        </p:attrNameLst>
                                      </p:cBhvr>
                                      <p:to>
                                        <p:strVal val="visible"/>
                                      </p:to>
                                    </p:set>
                                    <p:animEffect transition="in" filter="fade">
                                      <p:cBhvr>
                                        <p:cTn id="19" dur="1000"/>
                                        <p:tgtEl>
                                          <p:spTgt spid="95">
                                            <p:txEl>
                                              <p:pRg st="2" end="2"/>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95">
                                            <p:txEl>
                                              <p:pRg st="3" end="3"/>
                                            </p:txEl>
                                          </p:spTgt>
                                        </p:tgtEl>
                                        <p:attrNameLst>
                                          <p:attrName>style.visibility</p:attrName>
                                        </p:attrNameLst>
                                      </p:cBhvr>
                                      <p:to>
                                        <p:strVal val="visible"/>
                                      </p:to>
                                    </p:set>
                                    <p:animEffect transition="in" filter="fade">
                                      <p:cBhvr>
                                        <p:cTn id="23" dur="1000"/>
                                        <p:tgtEl>
                                          <p:spTgt spid="95">
                                            <p:txEl>
                                              <p:pRg st="3" end="3"/>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95">
                                            <p:txEl>
                                              <p:pRg st="4" end="4"/>
                                            </p:txEl>
                                          </p:spTgt>
                                        </p:tgtEl>
                                        <p:attrNameLst>
                                          <p:attrName>style.visibility</p:attrName>
                                        </p:attrNameLst>
                                      </p:cBhvr>
                                      <p:to>
                                        <p:strVal val="visible"/>
                                      </p:to>
                                    </p:set>
                                    <p:animEffect transition="in" filter="fade">
                                      <p:cBhvr>
                                        <p:cTn id="27" dur="1000"/>
                                        <p:tgtEl>
                                          <p:spTgt spid="95">
                                            <p:txEl>
                                              <p:pRg st="4" end="4"/>
                                            </p:txEl>
                                          </p:spTgt>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95">
                                            <p:txEl>
                                              <p:pRg st="5" end="5"/>
                                            </p:txEl>
                                          </p:spTgt>
                                        </p:tgtEl>
                                        <p:attrNameLst>
                                          <p:attrName>style.visibility</p:attrName>
                                        </p:attrNameLst>
                                      </p:cBhvr>
                                      <p:to>
                                        <p:strVal val="visible"/>
                                      </p:to>
                                    </p:set>
                                    <p:animEffect transition="in" filter="fade">
                                      <p:cBhvr>
                                        <p:cTn id="31" dur="1000"/>
                                        <p:tgtEl>
                                          <p:spTgt spid="95">
                                            <p:txEl>
                                              <p:pRg st="5" end="5"/>
                                            </p:txEl>
                                          </p:spTgt>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95">
                                            <p:txEl>
                                              <p:pRg st="6" end="6"/>
                                            </p:txEl>
                                          </p:spTgt>
                                        </p:tgtEl>
                                        <p:attrNameLst>
                                          <p:attrName>style.visibility</p:attrName>
                                        </p:attrNameLst>
                                      </p:cBhvr>
                                      <p:to>
                                        <p:strVal val="visible"/>
                                      </p:to>
                                    </p:set>
                                    <p:animEffect transition="in" filter="fade">
                                      <p:cBhvr>
                                        <p:cTn id="35" dur="1000"/>
                                        <p:tgtEl>
                                          <p:spTgt spid="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RESGUID" val="d0b2430d-2b43-413d-9b93-ed43a1ebc53a"/>
</p:tagLst>
</file>

<file path=ppt/theme/theme1.xml><?xml version="1.0" encoding="utf-8"?>
<a:theme xmlns:a="http://schemas.openxmlformats.org/drawingml/2006/main" name="3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1362</Words>
  <Application>Microsoft Office PowerPoint</Application>
  <PresentationFormat>On-screen Show (4:3)</PresentationFormat>
  <Paragraphs>123</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Gill Sans</vt:lpstr>
      <vt:lpstr>Verdana</vt:lpstr>
      <vt:lpstr>3_Office Theme</vt:lpstr>
      <vt:lpstr>Saving money in difficult financial times</vt:lpstr>
      <vt:lpstr>Budget – know the truth about your finances</vt:lpstr>
      <vt:lpstr>Utility bills – Gas &amp; Electricity</vt:lpstr>
      <vt:lpstr>Utility bills</vt:lpstr>
      <vt:lpstr>Food</vt:lpstr>
      <vt:lpstr>Make the most of staff benefits</vt:lpstr>
      <vt:lpstr>School costs</vt:lpstr>
      <vt:lpstr>Save on financial services</vt:lpstr>
      <vt:lpstr>Maximise your income: know what you are entitled to</vt:lpstr>
      <vt:lpstr>Where to go for help with debt</vt:lpstr>
      <vt:lpstr>Get online to keep up to date</vt:lpstr>
      <vt:lpstr>Services Wave Community Bank offer</vt:lpstr>
      <vt:lpstr>Savings accounts</vt:lpstr>
      <vt:lpstr> Affordable loans</vt:lpstr>
      <vt:lpstr>Basic bank accounts</vt:lpstr>
      <vt:lpstr>Chorus Workplace Savings Scheme</vt:lpstr>
      <vt:lpstr>   Q&amp;A  Thanks for joining us  www.wavecb.org.uk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 Robertson</dc:creator>
  <cp:lastModifiedBy>Helen McCabe</cp:lastModifiedBy>
  <cp:revision>1</cp:revision>
  <dcterms:created xsi:type="dcterms:W3CDTF">2009-09-09T13:43:29Z</dcterms:created>
  <dcterms:modified xsi:type="dcterms:W3CDTF">2024-09-23T18:28:20Z</dcterms:modified>
</cp:coreProperties>
</file>