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 id="2147483702" r:id="rId5"/>
    <p:sldMasterId id="2147483722" r:id="rId6"/>
    <p:sldMasterId id="2147483742" r:id="rId7"/>
  </p:sldMasterIdLst>
  <p:notesMasterIdLst>
    <p:notesMasterId r:id="rId33"/>
  </p:notesMasterIdLst>
  <p:sldIdLst>
    <p:sldId id="314" r:id="rId8"/>
    <p:sldId id="1803" r:id="rId9"/>
    <p:sldId id="1731" r:id="rId10"/>
    <p:sldId id="2145707119" r:id="rId11"/>
    <p:sldId id="282" r:id="rId12"/>
    <p:sldId id="1133" r:id="rId13"/>
    <p:sldId id="277" r:id="rId14"/>
    <p:sldId id="1804" r:id="rId15"/>
    <p:sldId id="1721" r:id="rId16"/>
    <p:sldId id="1709" r:id="rId17"/>
    <p:sldId id="1759" r:id="rId18"/>
    <p:sldId id="1937" r:id="rId19"/>
    <p:sldId id="1980" r:id="rId20"/>
    <p:sldId id="1770" r:id="rId21"/>
    <p:sldId id="1767" r:id="rId22"/>
    <p:sldId id="1768" r:id="rId23"/>
    <p:sldId id="2145707115" r:id="rId24"/>
    <p:sldId id="1777" r:id="rId25"/>
    <p:sldId id="1778" r:id="rId26"/>
    <p:sldId id="2145707120" r:id="rId27"/>
    <p:sldId id="325" r:id="rId28"/>
    <p:sldId id="309" r:id="rId29"/>
    <p:sldId id="1744" r:id="rId30"/>
    <p:sldId id="1943" r:id="rId31"/>
    <p:sldId id="1794" r:id="rId32"/>
  </p:sldIdLst>
  <p:sldSz cx="12192000" cy="6858000"/>
  <p:notesSz cx="6888163" cy="10021888"/>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elle Ferguson" initials="DF" lastIdx="39" clrIdx="0">
    <p:extLst>
      <p:ext uri="{19B8F6BF-5375-455C-9EA6-DF929625EA0E}">
        <p15:presenceInfo xmlns:p15="http://schemas.microsoft.com/office/powerpoint/2012/main" userId="S::Danielle.Ferguson@maps.org.uk::a4ac76d3-a1b4-40b9-9661-6ba721550877" providerId="AD"/>
      </p:ext>
    </p:extLst>
  </p:cmAuthor>
  <p:cmAuthor id="2" name="Ipek Noel" initials="IN" lastIdx="23" clrIdx="1">
    <p:extLst>
      <p:ext uri="{19B8F6BF-5375-455C-9EA6-DF929625EA0E}">
        <p15:presenceInfo xmlns:p15="http://schemas.microsoft.com/office/powerpoint/2012/main" userId="S::Ipek.Noel@maps.org.uk::a9b0a631-abed-4e09-95dc-8dc5477a56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33E2"/>
    <a:srgbClr val="82319F"/>
    <a:srgbClr val="9A3698"/>
    <a:srgbClr val="F2F2F2"/>
    <a:srgbClr val="FF7575"/>
    <a:srgbClr val="FF0066"/>
    <a:srgbClr val="1921B7"/>
    <a:srgbClr val="EFFBFF"/>
    <a:srgbClr val="3F3F3F"/>
    <a:srgbClr val="B90C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8" autoAdjust="0"/>
    <p:restoredTop sz="45908" autoAdjust="0"/>
  </p:normalViewPr>
  <p:slideViewPr>
    <p:cSldViewPr snapToGrid="0">
      <p:cViewPr varScale="1">
        <p:scale>
          <a:sx n="27" d="100"/>
          <a:sy n="27" d="100"/>
        </p:scale>
        <p:origin x="2188" y="48"/>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hyperlink" Target="http://www.moneyhelper.org.uk/pension-calculator" TargetMode="External"/><Relationship Id="rId2" Type="http://schemas.openxmlformats.org/officeDocument/2006/relationships/hyperlink" Target="http://www.gov.uk/check-state-pension" TargetMode="External"/><Relationship Id="rId1" Type="http://schemas.openxmlformats.org/officeDocument/2006/relationships/hyperlink" Target="http://www.gov.uk/find-pension-contact-details" TargetMode="External"/><Relationship Id="rId4" Type="http://schemas.openxmlformats.org/officeDocument/2006/relationships/hyperlink" Target="https://www.moneyhelper.org.uk/en/everyday-money/budgeting/budget-planner"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www.moneyhelper.org.uk/pension-calculator" TargetMode="External"/><Relationship Id="rId2" Type="http://schemas.openxmlformats.org/officeDocument/2006/relationships/hyperlink" Target="http://www.gov.uk/check-state-pension" TargetMode="External"/><Relationship Id="rId1" Type="http://schemas.openxmlformats.org/officeDocument/2006/relationships/hyperlink" Target="http://www.gov.uk/find-pension-contact-details" TargetMode="External"/><Relationship Id="rId4" Type="http://schemas.openxmlformats.org/officeDocument/2006/relationships/hyperlink" Target="https://www.moneyhelper.org.uk/en/everyday-money/budgeting/budget-planne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BBB83A-50DD-479C-8BEE-085A7535F0B8}" type="doc">
      <dgm:prSet loTypeId="urn:microsoft.com/office/officeart/2005/8/layout/cycle1" loCatId="cycle" qsTypeId="urn:microsoft.com/office/officeart/2005/8/quickstyle/simple4" qsCatId="simple" csTypeId="urn:microsoft.com/office/officeart/2005/8/colors/accent1_2" csCatId="accent1" phldr="1"/>
      <dgm:spPr/>
      <dgm:t>
        <a:bodyPr/>
        <a:lstStyle/>
        <a:p>
          <a:endParaRPr lang="en-GB"/>
        </a:p>
      </dgm:t>
    </dgm:pt>
    <dgm:pt modelId="{CA313F35-6B0C-4361-B5FA-21BAC1C7723A}">
      <dgm:prSet phldrT="[Text]"/>
      <dgm:spPr>
        <a:xfrm>
          <a:off x="4901106" y="1391708"/>
          <a:ext cx="2635250" cy="2635250"/>
        </a:xfrm>
      </dgm:spPr>
      <dgm:t>
        <a:bodyPr/>
        <a:lstStyle/>
        <a:p>
          <a:pPr>
            <a:buNone/>
          </a:pPr>
          <a:r>
            <a:rPr lang="en-GB" b="0">
              <a:solidFill>
                <a:schemeClr val="bg1"/>
              </a:solidFill>
              <a:latin typeface="+mj-lt"/>
              <a:ea typeface="+mn-ea"/>
              <a:cs typeface="+mn-cs"/>
            </a:rPr>
            <a:t>Money problem</a:t>
          </a:r>
        </a:p>
      </dgm:t>
    </dgm:pt>
    <dgm:pt modelId="{73641475-175E-4BC2-A4A4-0475D89C9BE0}" type="parTrans" cxnId="{706D2313-6B75-43C2-8BDE-90D65A1B151B}">
      <dgm:prSet/>
      <dgm:spPr/>
      <dgm:t>
        <a:bodyPr/>
        <a:lstStyle/>
        <a:p>
          <a:endParaRPr lang="en-GB">
            <a:solidFill>
              <a:schemeClr val="bg1"/>
            </a:solidFill>
          </a:endParaRPr>
        </a:p>
      </dgm:t>
    </dgm:pt>
    <dgm:pt modelId="{7191CF61-1510-45A0-B8B5-B88634F673B5}" type="sibTrans" cxnId="{706D2313-6B75-43C2-8BDE-90D65A1B151B}">
      <dgm:prSet/>
      <dgm:spPr>
        <a:xfrm>
          <a:off x="1352571" y="-2094"/>
          <a:ext cx="5422856" cy="5422856"/>
        </a:xfrm>
      </dgm:spPr>
      <dgm:t>
        <a:bodyPr/>
        <a:lstStyle/>
        <a:p>
          <a:endParaRPr lang="en-GB">
            <a:solidFill>
              <a:schemeClr val="bg1"/>
            </a:solidFill>
          </a:endParaRPr>
        </a:p>
      </dgm:t>
    </dgm:pt>
    <dgm:pt modelId="{EC8760EA-FFB2-40C1-9E11-9DA692C9327C}">
      <dgm:prSet phldrT="[Text]"/>
      <dgm:spPr>
        <a:xfrm>
          <a:off x="591643" y="1391708"/>
          <a:ext cx="2635250" cy="2635250"/>
        </a:xfrm>
      </dgm:spPr>
      <dgm:t>
        <a:bodyPr/>
        <a:lstStyle/>
        <a:p>
          <a:pPr>
            <a:buNone/>
          </a:pPr>
          <a:r>
            <a:rPr lang="en-GB" b="0">
              <a:solidFill>
                <a:schemeClr val="bg1"/>
              </a:solidFill>
              <a:latin typeface="+mj-lt"/>
              <a:ea typeface="+mn-ea"/>
              <a:cs typeface="+mn-cs"/>
            </a:rPr>
            <a:t>Mental Health problem</a:t>
          </a:r>
        </a:p>
      </dgm:t>
    </dgm:pt>
    <dgm:pt modelId="{82570422-4682-4932-AB13-41565BF10E9F}" type="parTrans" cxnId="{B4E3FE19-35E1-40D4-833F-054279D541E1}">
      <dgm:prSet/>
      <dgm:spPr/>
      <dgm:t>
        <a:bodyPr/>
        <a:lstStyle/>
        <a:p>
          <a:endParaRPr lang="en-GB">
            <a:solidFill>
              <a:schemeClr val="bg1"/>
            </a:solidFill>
          </a:endParaRPr>
        </a:p>
      </dgm:t>
    </dgm:pt>
    <dgm:pt modelId="{34973237-7140-413C-9BCC-B14FCDC37460}" type="sibTrans" cxnId="{B4E3FE19-35E1-40D4-833F-054279D541E1}">
      <dgm:prSet/>
      <dgm:spPr>
        <a:xfrm>
          <a:off x="1352571" y="-2094"/>
          <a:ext cx="5422856" cy="5422856"/>
        </a:xfrm>
      </dgm:spPr>
      <dgm:t>
        <a:bodyPr/>
        <a:lstStyle/>
        <a:p>
          <a:endParaRPr lang="en-GB">
            <a:solidFill>
              <a:schemeClr val="bg1"/>
            </a:solidFill>
          </a:endParaRPr>
        </a:p>
      </dgm:t>
    </dgm:pt>
    <dgm:pt modelId="{7D0EA00C-E932-4854-BBE7-2682ED3A6368}" type="pres">
      <dgm:prSet presAssocID="{2BBBB83A-50DD-479C-8BEE-085A7535F0B8}" presName="cycle" presStyleCnt="0">
        <dgm:presLayoutVars>
          <dgm:dir/>
          <dgm:resizeHandles val="exact"/>
        </dgm:presLayoutVars>
      </dgm:prSet>
      <dgm:spPr/>
    </dgm:pt>
    <dgm:pt modelId="{E20EB4A5-8B72-42F0-9EB5-7FB4AECC72B0}" type="pres">
      <dgm:prSet presAssocID="{CA313F35-6B0C-4361-B5FA-21BAC1C7723A}" presName="dummy" presStyleCnt="0"/>
      <dgm:spPr/>
    </dgm:pt>
    <dgm:pt modelId="{6F63E317-7BD1-4A99-B1AE-21DA90286A16}" type="pres">
      <dgm:prSet presAssocID="{CA313F35-6B0C-4361-B5FA-21BAC1C7723A}" presName="node" presStyleLbl="revTx" presStyleIdx="0" presStyleCnt="2">
        <dgm:presLayoutVars>
          <dgm:bulletEnabled val="1"/>
        </dgm:presLayoutVars>
      </dgm:prSet>
      <dgm:spPr>
        <a:prstGeom prst="rect">
          <a:avLst/>
        </a:prstGeom>
      </dgm:spPr>
    </dgm:pt>
    <dgm:pt modelId="{6DE6B3D1-7637-4DA4-9DDB-8A9D960EF77D}" type="pres">
      <dgm:prSet presAssocID="{7191CF61-1510-45A0-B8B5-B88634F673B5}" presName="sibTrans" presStyleLbl="node1" presStyleIdx="0" presStyleCnt="2"/>
      <dgm:spPr>
        <a:prstGeom prst="circularArrow">
          <a:avLst>
            <a:gd name="adj1" fmla="val 9476"/>
            <a:gd name="adj2" fmla="val 684342"/>
            <a:gd name="adj3" fmla="val 7853763"/>
            <a:gd name="adj4" fmla="val 2261895"/>
            <a:gd name="adj5" fmla="val 11055"/>
          </a:avLst>
        </a:prstGeom>
      </dgm:spPr>
    </dgm:pt>
    <dgm:pt modelId="{E197B9A1-7DA6-49FF-BC39-09DA0872C3F8}" type="pres">
      <dgm:prSet presAssocID="{EC8760EA-FFB2-40C1-9E11-9DA692C9327C}" presName="dummy" presStyleCnt="0"/>
      <dgm:spPr/>
    </dgm:pt>
    <dgm:pt modelId="{F48172EF-9538-4212-B70E-B056FFA686C8}" type="pres">
      <dgm:prSet presAssocID="{EC8760EA-FFB2-40C1-9E11-9DA692C9327C}" presName="node" presStyleLbl="revTx" presStyleIdx="1" presStyleCnt="2">
        <dgm:presLayoutVars>
          <dgm:bulletEnabled val="1"/>
        </dgm:presLayoutVars>
      </dgm:prSet>
      <dgm:spPr>
        <a:prstGeom prst="rect">
          <a:avLst/>
        </a:prstGeom>
      </dgm:spPr>
    </dgm:pt>
    <dgm:pt modelId="{6B28F2A1-2BE8-43F4-8813-26069898E1E7}" type="pres">
      <dgm:prSet presAssocID="{34973237-7140-413C-9BCC-B14FCDC37460}" presName="sibTrans" presStyleLbl="node1" presStyleIdx="1" presStyleCnt="2"/>
      <dgm:spPr>
        <a:prstGeom prst="circularArrow">
          <a:avLst>
            <a:gd name="adj1" fmla="val 9476"/>
            <a:gd name="adj2" fmla="val 684342"/>
            <a:gd name="adj3" fmla="val 18653763"/>
            <a:gd name="adj4" fmla="val 13061895"/>
            <a:gd name="adj5" fmla="val 11055"/>
          </a:avLst>
        </a:prstGeom>
      </dgm:spPr>
    </dgm:pt>
  </dgm:ptLst>
  <dgm:cxnLst>
    <dgm:cxn modelId="{3D1B900D-61CC-43F8-BBA6-1393F36388A0}" type="presOf" srcId="{2BBBB83A-50DD-479C-8BEE-085A7535F0B8}" destId="{7D0EA00C-E932-4854-BBE7-2682ED3A6368}" srcOrd="0" destOrd="0" presId="urn:microsoft.com/office/officeart/2005/8/layout/cycle1"/>
    <dgm:cxn modelId="{706D2313-6B75-43C2-8BDE-90D65A1B151B}" srcId="{2BBBB83A-50DD-479C-8BEE-085A7535F0B8}" destId="{CA313F35-6B0C-4361-B5FA-21BAC1C7723A}" srcOrd="0" destOrd="0" parTransId="{73641475-175E-4BC2-A4A4-0475D89C9BE0}" sibTransId="{7191CF61-1510-45A0-B8B5-B88634F673B5}"/>
    <dgm:cxn modelId="{B4E3FE19-35E1-40D4-833F-054279D541E1}" srcId="{2BBBB83A-50DD-479C-8BEE-085A7535F0B8}" destId="{EC8760EA-FFB2-40C1-9E11-9DA692C9327C}" srcOrd="1" destOrd="0" parTransId="{82570422-4682-4932-AB13-41565BF10E9F}" sibTransId="{34973237-7140-413C-9BCC-B14FCDC37460}"/>
    <dgm:cxn modelId="{6CEA4A33-7C82-4FD3-B10F-AF165F4D9050}" type="presOf" srcId="{CA313F35-6B0C-4361-B5FA-21BAC1C7723A}" destId="{6F63E317-7BD1-4A99-B1AE-21DA90286A16}" srcOrd="0" destOrd="0" presId="urn:microsoft.com/office/officeart/2005/8/layout/cycle1"/>
    <dgm:cxn modelId="{E3B14B3D-8EEB-4DF5-8936-0F93CE85E6FA}" type="presOf" srcId="{34973237-7140-413C-9BCC-B14FCDC37460}" destId="{6B28F2A1-2BE8-43F4-8813-26069898E1E7}" srcOrd="0" destOrd="0" presId="urn:microsoft.com/office/officeart/2005/8/layout/cycle1"/>
    <dgm:cxn modelId="{E4044F49-3319-4AE6-8B6B-004E09AB4771}" type="presOf" srcId="{7191CF61-1510-45A0-B8B5-B88634F673B5}" destId="{6DE6B3D1-7637-4DA4-9DDB-8A9D960EF77D}" srcOrd="0" destOrd="0" presId="urn:microsoft.com/office/officeart/2005/8/layout/cycle1"/>
    <dgm:cxn modelId="{A2E184B4-9230-4AA8-BE23-FDC125B1F1C8}" type="presOf" srcId="{EC8760EA-FFB2-40C1-9E11-9DA692C9327C}" destId="{F48172EF-9538-4212-B70E-B056FFA686C8}" srcOrd="0" destOrd="0" presId="urn:microsoft.com/office/officeart/2005/8/layout/cycle1"/>
    <dgm:cxn modelId="{7D25ADCE-6871-40DE-ABBB-158684C58B0B}" type="presParOf" srcId="{7D0EA00C-E932-4854-BBE7-2682ED3A6368}" destId="{E20EB4A5-8B72-42F0-9EB5-7FB4AECC72B0}" srcOrd="0" destOrd="0" presId="urn:microsoft.com/office/officeart/2005/8/layout/cycle1"/>
    <dgm:cxn modelId="{9F304EC5-DC29-4B70-A512-87B3EDFC1359}" type="presParOf" srcId="{7D0EA00C-E932-4854-BBE7-2682ED3A6368}" destId="{6F63E317-7BD1-4A99-B1AE-21DA90286A16}" srcOrd="1" destOrd="0" presId="urn:microsoft.com/office/officeart/2005/8/layout/cycle1"/>
    <dgm:cxn modelId="{5649250E-2B03-4AC0-983C-A8FC9070B472}" type="presParOf" srcId="{7D0EA00C-E932-4854-BBE7-2682ED3A6368}" destId="{6DE6B3D1-7637-4DA4-9DDB-8A9D960EF77D}" srcOrd="2" destOrd="0" presId="urn:microsoft.com/office/officeart/2005/8/layout/cycle1"/>
    <dgm:cxn modelId="{B3E47C84-3E01-4119-A442-146C6BC994FF}" type="presParOf" srcId="{7D0EA00C-E932-4854-BBE7-2682ED3A6368}" destId="{E197B9A1-7DA6-49FF-BC39-09DA0872C3F8}" srcOrd="3" destOrd="0" presId="urn:microsoft.com/office/officeart/2005/8/layout/cycle1"/>
    <dgm:cxn modelId="{8D74BBA6-29F2-43E0-9DE9-687CBF94C0F1}" type="presParOf" srcId="{7D0EA00C-E932-4854-BBE7-2682ED3A6368}" destId="{F48172EF-9538-4212-B70E-B056FFA686C8}" srcOrd="4" destOrd="0" presId="urn:microsoft.com/office/officeart/2005/8/layout/cycle1"/>
    <dgm:cxn modelId="{9C2ABD13-72A3-4982-8B40-476655CBA544}" type="presParOf" srcId="{7D0EA00C-E932-4854-BBE7-2682ED3A6368}" destId="{6B28F2A1-2BE8-43F4-8813-26069898E1E7}" srcOrd="5"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1A7D33-5170-49ED-8790-1DF4D12254E5}"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7344A611-6E36-47E6-9879-42867D797E53}">
      <dgm:prSet/>
      <dgm:spPr>
        <a:solidFill>
          <a:schemeClr val="accent1"/>
        </a:solidFill>
      </dgm:spPr>
      <dgm:t>
        <a:bodyPr/>
        <a:lstStyle/>
        <a:p>
          <a:r>
            <a:rPr lang="en-US" b="1">
              <a:solidFill>
                <a:schemeClr val="tx1"/>
              </a:solidFill>
            </a:rPr>
            <a:t>Trace lost pensions</a:t>
          </a:r>
        </a:p>
      </dgm:t>
    </dgm:pt>
    <dgm:pt modelId="{1B49EA58-4140-481C-9535-C1F39966F630}" type="parTrans" cxnId="{C89E2607-D67C-4958-8FEC-52E7D639E055}">
      <dgm:prSet/>
      <dgm:spPr/>
      <dgm:t>
        <a:bodyPr/>
        <a:lstStyle/>
        <a:p>
          <a:endParaRPr lang="en-US"/>
        </a:p>
      </dgm:t>
    </dgm:pt>
    <dgm:pt modelId="{395A9F97-318F-4279-A2FA-9FBEF6B90DEB}" type="sibTrans" cxnId="{C89E2607-D67C-4958-8FEC-52E7D639E055}">
      <dgm:prSet/>
      <dgm:spPr/>
      <dgm:t>
        <a:bodyPr/>
        <a:lstStyle/>
        <a:p>
          <a:endParaRPr lang="en-US"/>
        </a:p>
      </dgm:t>
    </dgm:pt>
    <dgm:pt modelId="{C3A354A1-13C3-4769-A15E-9C6E2E521950}">
      <dgm:prSet/>
      <dgm:spPr>
        <a:solidFill>
          <a:schemeClr val="accent1"/>
        </a:solidFill>
      </dgm:spPr>
      <dgm:t>
        <a:bodyPr/>
        <a:lstStyle/>
        <a:p>
          <a:r>
            <a:rPr lang="en-US" dirty="0">
              <a:solidFill>
                <a:schemeClr val="tx1"/>
              </a:solidFill>
            </a:rPr>
            <a:t>Trace any lost pensions using the Government’s tracing service: </a:t>
          </a:r>
          <a:r>
            <a:rPr lang="en-US" b="1"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gov.uk/find-pension-contact-details</a:t>
          </a:r>
          <a:r>
            <a:rPr lang="en-US" b="1" dirty="0">
              <a:solidFill>
                <a:schemeClr val="tx1"/>
              </a:solidFill>
            </a:rPr>
            <a:t>     </a:t>
          </a:r>
        </a:p>
      </dgm:t>
    </dgm:pt>
    <dgm:pt modelId="{53E3ADD2-FCAC-45E2-AF47-E7A1F8EE2F25}" type="parTrans" cxnId="{3DFCE5D6-643E-4051-BC4C-FBF0169FDE0E}">
      <dgm:prSet/>
      <dgm:spPr/>
      <dgm:t>
        <a:bodyPr/>
        <a:lstStyle/>
        <a:p>
          <a:endParaRPr lang="en-US"/>
        </a:p>
      </dgm:t>
    </dgm:pt>
    <dgm:pt modelId="{29611935-E767-4239-9912-BD5D1CB5DA7F}" type="sibTrans" cxnId="{3DFCE5D6-643E-4051-BC4C-FBF0169FDE0E}">
      <dgm:prSet/>
      <dgm:spPr/>
      <dgm:t>
        <a:bodyPr/>
        <a:lstStyle/>
        <a:p>
          <a:endParaRPr lang="en-US"/>
        </a:p>
      </dgm:t>
    </dgm:pt>
    <dgm:pt modelId="{119921F3-351C-4D1E-ADF9-E51E53E7C660}">
      <dgm:prSet/>
      <dgm:spPr>
        <a:solidFill>
          <a:schemeClr val="accent1"/>
        </a:solidFill>
      </dgm:spPr>
      <dgm:t>
        <a:bodyPr/>
        <a:lstStyle/>
        <a:p>
          <a:r>
            <a:rPr lang="en-US" b="1">
              <a:solidFill>
                <a:schemeClr val="tx1"/>
              </a:solidFill>
            </a:rPr>
            <a:t>State Pension</a:t>
          </a:r>
        </a:p>
      </dgm:t>
    </dgm:pt>
    <dgm:pt modelId="{CA433194-560E-40EE-AF63-EF2B8BC4F28B}" type="parTrans" cxnId="{CA64F69A-8822-4C53-9512-284B9D139008}">
      <dgm:prSet/>
      <dgm:spPr/>
      <dgm:t>
        <a:bodyPr/>
        <a:lstStyle/>
        <a:p>
          <a:endParaRPr lang="en-US"/>
        </a:p>
      </dgm:t>
    </dgm:pt>
    <dgm:pt modelId="{1EF7F92D-B8EC-42EE-9EC9-D214C4147D1E}" type="sibTrans" cxnId="{CA64F69A-8822-4C53-9512-284B9D139008}">
      <dgm:prSet/>
      <dgm:spPr/>
      <dgm:t>
        <a:bodyPr/>
        <a:lstStyle/>
        <a:p>
          <a:endParaRPr lang="en-US"/>
        </a:p>
      </dgm:t>
    </dgm:pt>
    <dgm:pt modelId="{C300E6A9-E7B9-446B-A96F-477235FA1824}">
      <dgm:prSet/>
      <dgm:spPr>
        <a:solidFill>
          <a:schemeClr val="accent1"/>
        </a:solidFill>
      </dgm:spPr>
      <dgm:t>
        <a:bodyPr/>
        <a:lstStyle/>
        <a:p>
          <a:r>
            <a:rPr lang="en-US" dirty="0">
              <a:solidFill>
                <a:schemeClr val="tx1"/>
              </a:solidFill>
            </a:rPr>
            <a:t>Get a State Pension forecast: </a:t>
          </a:r>
          <a:r>
            <a:rPr lang="en-US" b="1"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gov.uk/check-state-pension</a:t>
          </a:r>
          <a:r>
            <a:rPr lang="en-US" b="1" dirty="0">
              <a:solidFill>
                <a:schemeClr val="tx1"/>
              </a:solidFill>
            </a:rPr>
            <a:t>   </a:t>
          </a:r>
        </a:p>
      </dgm:t>
    </dgm:pt>
    <dgm:pt modelId="{19FE8B3C-780B-412F-AD44-C6ADBC7F4635}" type="parTrans" cxnId="{9126DF95-F65E-4A19-8EFF-7F3739679AB2}">
      <dgm:prSet/>
      <dgm:spPr/>
      <dgm:t>
        <a:bodyPr/>
        <a:lstStyle/>
        <a:p>
          <a:endParaRPr lang="en-US"/>
        </a:p>
      </dgm:t>
    </dgm:pt>
    <dgm:pt modelId="{8D70BB80-C4D1-43FA-ABB7-3477ACEA6550}" type="sibTrans" cxnId="{9126DF95-F65E-4A19-8EFF-7F3739679AB2}">
      <dgm:prSet/>
      <dgm:spPr/>
      <dgm:t>
        <a:bodyPr/>
        <a:lstStyle/>
        <a:p>
          <a:endParaRPr lang="en-US"/>
        </a:p>
      </dgm:t>
    </dgm:pt>
    <dgm:pt modelId="{A59D0796-F5A0-42AE-8BE6-CFEA50F950B6}">
      <dgm:prSet/>
      <dgm:spPr>
        <a:solidFill>
          <a:schemeClr val="accent1"/>
        </a:solidFill>
      </dgm:spPr>
      <dgm:t>
        <a:bodyPr/>
        <a:lstStyle/>
        <a:p>
          <a:r>
            <a:rPr lang="en-US" sz="2100" b="1" kern="1200"/>
            <a:t>Nominate beneficiaries</a:t>
          </a:r>
        </a:p>
      </dgm:t>
    </dgm:pt>
    <dgm:pt modelId="{437FA13F-BCDB-4B94-B6C8-0C7E131A18EE}" type="parTrans" cxnId="{1C7974BE-CDEE-41D7-AFAB-2891A2EF60C2}">
      <dgm:prSet/>
      <dgm:spPr/>
      <dgm:t>
        <a:bodyPr/>
        <a:lstStyle/>
        <a:p>
          <a:endParaRPr lang="en-US"/>
        </a:p>
      </dgm:t>
    </dgm:pt>
    <dgm:pt modelId="{F4E76472-9177-4746-9AB5-8D8D940BE668}" type="sibTrans" cxnId="{1C7974BE-CDEE-41D7-AFAB-2891A2EF60C2}">
      <dgm:prSet/>
      <dgm:spPr/>
      <dgm:t>
        <a:bodyPr/>
        <a:lstStyle/>
        <a:p>
          <a:endParaRPr lang="en-US"/>
        </a:p>
      </dgm:t>
    </dgm:pt>
    <dgm:pt modelId="{18B920A3-7ED4-4D13-9713-2D228F0E3077}">
      <dgm:prSet custT="1"/>
      <dgm:spPr>
        <a:solidFill>
          <a:schemeClr val="accent1"/>
        </a:solidFill>
      </dgm:spPr>
      <dgm:t>
        <a:bodyPr/>
        <a:lstStyle/>
        <a:p>
          <a:r>
            <a:rPr lang="en-US" sz="1600" kern="1200" dirty="0"/>
            <a:t>Make sure your death benefit nominations are up-to-date for your current and any previous pensions</a:t>
          </a:r>
          <a:endParaRPr lang="en-US" sz="1600" b="1" kern="1200" dirty="0">
            <a:solidFill>
              <a:srgbClr val="000B3B"/>
            </a:solidFill>
            <a:latin typeface="Calibri Light"/>
            <a:ea typeface="+mn-ea"/>
            <a:cs typeface="+mn-cs"/>
          </a:endParaRPr>
        </a:p>
      </dgm:t>
    </dgm:pt>
    <dgm:pt modelId="{358D3F98-0934-405F-9466-61DB2DBB4DF8}" type="parTrans" cxnId="{A69C1789-FBAE-4195-A6A9-2464184697CC}">
      <dgm:prSet/>
      <dgm:spPr/>
      <dgm:t>
        <a:bodyPr/>
        <a:lstStyle/>
        <a:p>
          <a:endParaRPr lang="en-US"/>
        </a:p>
      </dgm:t>
    </dgm:pt>
    <dgm:pt modelId="{57465E57-3C85-422E-B6F5-5FA458E99584}" type="sibTrans" cxnId="{A69C1789-FBAE-4195-A6A9-2464184697CC}">
      <dgm:prSet/>
      <dgm:spPr/>
      <dgm:t>
        <a:bodyPr/>
        <a:lstStyle/>
        <a:p>
          <a:endParaRPr lang="en-US"/>
        </a:p>
      </dgm:t>
    </dgm:pt>
    <dgm:pt modelId="{57D7C243-1CB3-4088-967C-29A5FD9EAB5B}">
      <dgm:prSet/>
      <dgm:spPr>
        <a:solidFill>
          <a:schemeClr val="accent1"/>
        </a:solidFill>
      </dgm:spPr>
      <dgm:t>
        <a:bodyPr/>
        <a:lstStyle/>
        <a:p>
          <a:r>
            <a:rPr lang="en-US" b="1" dirty="0">
              <a:solidFill>
                <a:schemeClr val="tx1"/>
              </a:solidFill>
            </a:rPr>
            <a:t>Calculate</a:t>
          </a:r>
        </a:p>
      </dgm:t>
    </dgm:pt>
    <dgm:pt modelId="{FC8FFB10-4F07-4BCD-A07A-B3AE5E654088}" type="parTrans" cxnId="{FB34237B-E6BF-4695-B532-ECCCE8B5982B}">
      <dgm:prSet/>
      <dgm:spPr/>
      <dgm:t>
        <a:bodyPr/>
        <a:lstStyle/>
        <a:p>
          <a:endParaRPr lang="en-US"/>
        </a:p>
      </dgm:t>
    </dgm:pt>
    <dgm:pt modelId="{6235D9B9-2082-4C9B-BC5A-77DF5D4F2CAC}" type="sibTrans" cxnId="{FB34237B-E6BF-4695-B532-ECCCE8B5982B}">
      <dgm:prSet/>
      <dgm:spPr/>
      <dgm:t>
        <a:bodyPr/>
        <a:lstStyle/>
        <a:p>
          <a:endParaRPr lang="en-US"/>
        </a:p>
      </dgm:t>
    </dgm:pt>
    <dgm:pt modelId="{8091328E-0DBD-4E8A-A40F-A224D4A06CB5}">
      <dgm:prSet/>
      <dgm:spPr>
        <a:solidFill>
          <a:schemeClr val="accent1"/>
        </a:solidFill>
      </dgm:spPr>
      <dgm:t>
        <a:bodyPr/>
        <a:lstStyle/>
        <a:p>
          <a:r>
            <a:rPr lang="en-US" dirty="0">
              <a:solidFill>
                <a:schemeClr val="tx1"/>
              </a:solidFill>
            </a:rPr>
            <a:t>Use our </a:t>
          </a:r>
          <a:r>
            <a:rPr lang="en-US" b="1"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pension calculator </a:t>
          </a:r>
          <a:r>
            <a:rPr lang="en-US" dirty="0">
              <a:solidFill>
                <a:schemeClr val="tx1"/>
              </a:solidFill>
            </a:rPr>
            <a:t>to see what you’re on track to get when you retire and consider whether you want to pay more into your pension to increase your benefits</a:t>
          </a:r>
          <a:br>
            <a:rPr lang="en-US" dirty="0">
              <a:solidFill>
                <a:schemeClr val="tx1"/>
              </a:solidFill>
            </a:rPr>
          </a:br>
          <a:endParaRPr lang="en-US" dirty="0">
            <a:solidFill>
              <a:schemeClr val="tx1"/>
            </a:solidFill>
          </a:endParaRPr>
        </a:p>
      </dgm:t>
    </dgm:pt>
    <dgm:pt modelId="{9E0D7A60-180E-4406-9782-C9627244BB30}" type="parTrans" cxnId="{8BD762F8-7B51-415C-A31A-5B9F204D6E0D}">
      <dgm:prSet/>
      <dgm:spPr/>
      <dgm:t>
        <a:bodyPr/>
        <a:lstStyle/>
        <a:p>
          <a:endParaRPr lang="en-US"/>
        </a:p>
      </dgm:t>
    </dgm:pt>
    <dgm:pt modelId="{AA4A748E-ACA1-450A-9F60-D69C3D017B62}" type="sibTrans" cxnId="{8BD762F8-7B51-415C-A31A-5B9F204D6E0D}">
      <dgm:prSet/>
      <dgm:spPr/>
      <dgm:t>
        <a:bodyPr/>
        <a:lstStyle/>
        <a:p>
          <a:endParaRPr lang="en-US"/>
        </a:p>
      </dgm:t>
    </dgm:pt>
    <dgm:pt modelId="{83EF5187-24ED-4E10-92D5-1A7D32C16345}">
      <dgm:prSet/>
      <dgm:spPr>
        <a:solidFill>
          <a:schemeClr val="accent1"/>
        </a:solidFill>
      </dgm:spPr>
      <dgm:t>
        <a:bodyPr/>
        <a:lstStyle/>
        <a:p>
          <a:r>
            <a:rPr lang="en-US" b="1" dirty="0">
              <a:solidFill>
                <a:schemeClr val="tx1"/>
              </a:solidFill>
            </a:rPr>
            <a:t>Budget</a:t>
          </a:r>
        </a:p>
      </dgm:t>
    </dgm:pt>
    <dgm:pt modelId="{64F5B286-F89A-4183-8F08-961889C7CA6B}" type="parTrans" cxnId="{775E21A7-A020-40DD-B5FD-96DBAAEF01D5}">
      <dgm:prSet/>
      <dgm:spPr/>
      <dgm:t>
        <a:bodyPr/>
        <a:lstStyle/>
        <a:p>
          <a:endParaRPr lang="en-US"/>
        </a:p>
      </dgm:t>
    </dgm:pt>
    <dgm:pt modelId="{9CDB5FBE-8685-4FCE-8D48-E29E8E2EF6E5}" type="sibTrans" cxnId="{775E21A7-A020-40DD-B5FD-96DBAAEF01D5}">
      <dgm:prSet/>
      <dgm:spPr/>
      <dgm:t>
        <a:bodyPr/>
        <a:lstStyle/>
        <a:p>
          <a:endParaRPr lang="en-US"/>
        </a:p>
      </dgm:t>
    </dgm:pt>
    <dgm:pt modelId="{B5340FA9-01B3-4FC4-82F6-3B71FB888B13}">
      <dgm:prSet/>
      <dgm:spPr>
        <a:solidFill>
          <a:schemeClr val="accent1"/>
        </a:solidFill>
      </dgm:spPr>
      <dgm:t>
        <a:bodyPr/>
        <a:lstStyle/>
        <a:p>
          <a:r>
            <a:rPr lang="en-US" dirty="0">
              <a:solidFill>
                <a:schemeClr val="tx1"/>
              </a:solidFill>
            </a:rPr>
            <a:t>Use our helpful </a:t>
          </a:r>
          <a:r>
            <a:rPr lang="en-US" b="1"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budget planner </a:t>
          </a:r>
          <a:r>
            <a:rPr lang="en-US" dirty="0">
              <a:solidFill>
                <a:schemeClr val="tx1"/>
              </a:solidFill>
            </a:rPr>
            <a:t>to keep track of your spending now and in retirement</a:t>
          </a:r>
        </a:p>
      </dgm:t>
    </dgm:pt>
    <dgm:pt modelId="{D7C8BE25-F0CF-4810-80E4-6C3D402AF6C5}" type="parTrans" cxnId="{3316C9BE-38F4-4E11-9889-268F83AFBB80}">
      <dgm:prSet/>
      <dgm:spPr/>
      <dgm:t>
        <a:bodyPr/>
        <a:lstStyle/>
        <a:p>
          <a:endParaRPr lang="en-US"/>
        </a:p>
      </dgm:t>
    </dgm:pt>
    <dgm:pt modelId="{74BB2FC9-82C6-424C-BBC0-0FC4E8631E90}" type="sibTrans" cxnId="{3316C9BE-38F4-4E11-9889-268F83AFBB80}">
      <dgm:prSet/>
      <dgm:spPr/>
      <dgm:t>
        <a:bodyPr/>
        <a:lstStyle/>
        <a:p>
          <a:endParaRPr lang="en-US"/>
        </a:p>
      </dgm:t>
    </dgm:pt>
    <dgm:pt modelId="{D4C8905B-ADFF-4700-9CB7-D2C835E8FF43}">
      <dgm:prSet/>
      <dgm:spPr>
        <a:solidFill>
          <a:schemeClr val="accent1"/>
        </a:solidFill>
      </dgm:spPr>
      <dgm:t>
        <a:bodyPr/>
        <a:lstStyle/>
        <a:p>
          <a:r>
            <a:rPr lang="en-US" sz="2200" b="1" kern="1200" dirty="0">
              <a:solidFill>
                <a:schemeClr val="tx1"/>
              </a:solidFill>
            </a:rPr>
            <a:t>Call us</a:t>
          </a:r>
        </a:p>
      </dgm:t>
    </dgm:pt>
    <dgm:pt modelId="{C90828D7-D7CA-40E6-9B3C-3B2FCE6D4E8E}" type="parTrans" cxnId="{9409378C-3747-4B34-B85C-DEDBB7F64841}">
      <dgm:prSet/>
      <dgm:spPr/>
      <dgm:t>
        <a:bodyPr/>
        <a:lstStyle/>
        <a:p>
          <a:endParaRPr lang="en-US"/>
        </a:p>
      </dgm:t>
    </dgm:pt>
    <dgm:pt modelId="{C993B274-B264-412D-8E85-B2015EC198D2}" type="sibTrans" cxnId="{9409378C-3747-4B34-B85C-DEDBB7F64841}">
      <dgm:prSet/>
      <dgm:spPr/>
      <dgm:t>
        <a:bodyPr/>
        <a:lstStyle/>
        <a:p>
          <a:endParaRPr lang="en-US"/>
        </a:p>
      </dgm:t>
    </dgm:pt>
    <dgm:pt modelId="{245D27AB-47FE-4463-B66F-020703116676}">
      <dgm:prSet/>
      <dgm:spPr>
        <a:solidFill>
          <a:schemeClr val="accent1"/>
        </a:solidFill>
      </dgm:spPr>
      <dgm:t>
        <a:bodyPr/>
        <a:lstStyle/>
        <a:p>
          <a:r>
            <a:rPr lang="en-US" sz="1700" kern="1200" dirty="0" err="1">
              <a:solidFill>
                <a:schemeClr val="tx1"/>
              </a:solidFill>
            </a:rPr>
            <a:t>MoneyHelper</a:t>
          </a:r>
          <a:r>
            <a:rPr lang="en-US" sz="1700" kern="1200" dirty="0">
              <a:solidFill>
                <a:schemeClr val="tx1"/>
              </a:solidFill>
            </a:rPr>
            <a:t> </a:t>
          </a:r>
          <a:r>
            <a:rPr lang="en-US" sz="1700" b="1" kern="1200" dirty="0">
              <a:solidFill>
                <a:schemeClr val="tx1"/>
              </a:solidFill>
            </a:rPr>
            <a:t>0800 011 3797 </a:t>
          </a:r>
          <a:r>
            <a:rPr lang="en-US" sz="1700" kern="1200" dirty="0">
              <a:solidFill>
                <a:schemeClr val="tx1"/>
              </a:solidFill>
            </a:rPr>
            <a:t>if you have any questions or just want to have a chat about your situation</a:t>
          </a:r>
        </a:p>
      </dgm:t>
    </dgm:pt>
    <dgm:pt modelId="{0FB041E0-474E-4C2C-9AE8-AD04E2547A57}" type="parTrans" cxnId="{B6C99E7B-9E50-43CA-AE75-F8B61B54DB33}">
      <dgm:prSet/>
      <dgm:spPr/>
      <dgm:t>
        <a:bodyPr/>
        <a:lstStyle/>
        <a:p>
          <a:endParaRPr lang="en-US"/>
        </a:p>
      </dgm:t>
    </dgm:pt>
    <dgm:pt modelId="{70E4EDCF-94D6-4C4E-9482-9494D115A157}" type="sibTrans" cxnId="{B6C99E7B-9E50-43CA-AE75-F8B61B54DB33}">
      <dgm:prSet/>
      <dgm:spPr/>
      <dgm:t>
        <a:bodyPr/>
        <a:lstStyle/>
        <a:p>
          <a:endParaRPr lang="en-US"/>
        </a:p>
      </dgm:t>
    </dgm:pt>
    <dgm:pt modelId="{485017E7-426D-4C26-BEE6-9DD336CB3D4A}" type="pres">
      <dgm:prSet presAssocID="{B21A7D33-5170-49ED-8790-1DF4D12254E5}" presName="diagram" presStyleCnt="0">
        <dgm:presLayoutVars>
          <dgm:dir/>
          <dgm:resizeHandles val="exact"/>
        </dgm:presLayoutVars>
      </dgm:prSet>
      <dgm:spPr/>
    </dgm:pt>
    <dgm:pt modelId="{FCF7A7EE-251B-4BBD-83E5-59DFF3AA33C4}" type="pres">
      <dgm:prSet presAssocID="{7344A611-6E36-47E6-9879-42867D797E53}" presName="node" presStyleLbl="node1" presStyleIdx="0" presStyleCnt="6">
        <dgm:presLayoutVars>
          <dgm:bulletEnabled val="1"/>
        </dgm:presLayoutVars>
      </dgm:prSet>
      <dgm:spPr/>
    </dgm:pt>
    <dgm:pt modelId="{E82AB6FD-A262-4CEA-8EAE-9C7A99371C78}" type="pres">
      <dgm:prSet presAssocID="{395A9F97-318F-4279-A2FA-9FBEF6B90DEB}" presName="sibTrans" presStyleCnt="0"/>
      <dgm:spPr/>
    </dgm:pt>
    <dgm:pt modelId="{9786B571-64AE-4089-BD91-368DDAA79FF8}" type="pres">
      <dgm:prSet presAssocID="{119921F3-351C-4D1E-ADF9-E51E53E7C660}" presName="node" presStyleLbl="node1" presStyleIdx="1" presStyleCnt="6">
        <dgm:presLayoutVars>
          <dgm:bulletEnabled val="1"/>
        </dgm:presLayoutVars>
      </dgm:prSet>
      <dgm:spPr/>
    </dgm:pt>
    <dgm:pt modelId="{533D7DCF-761B-4521-A076-44B8C7C17D43}" type="pres">
      <dgm:prSet presAssocID="{1EF7F92D-B8EC-42EE-9EC9-D214C4147D1E}" presName="sibTrans" presStyleCnt="0"/>
      <dgm:spPr/>
    </dgm:pt>
    <dgm:pt modelId="{BCB4B0AD-EFAF-4EEA-8F22-5FFC703F2EED}" type="pres">
      <dgm:prSet presAssocID="{A59D0796-F5A0-42AE-8BE6-CFEA50F950B6}" presName="node" presStyleLbl="node1" presStyleIdx="2" presStyleCnt="6">
        <dgm:presLayoutVars>
          <dgm:bulletEnabled val="1"/>
        </dgm:presLayoutVars>
      </dgm:prSet>
      <dgm:spPr/>
    </dgm:pt>
    <dgm:pt modelId="{441C6E19-F5BC-41D9-9C77-A798DE273040}" type="pres">
      <dgm:prSet presAssocID="{F4E76472-9177-4746-9AB5-8D8D940BE668}" presName="sibTrans" presStyleCnt="0"/>
      <dgm:spPr/>
    </dgm:pt>
    <dgm:pt modelId="{FC76481B-2C8A-411C-9B95-2A89FC5CF196}" type="pres">
      <dgm:prSet presAssocID="{57D7C243-1CB3-4088-967C-29A5FD9EAB5B}" presName="node" presStyleLbl="node1" presStyleIdx="3" presStyleCnt="6">
        <dgm:presLayoutVars>
          <dgm:bulletEnabled val="1"/>
        </dgm:presLayoutVars>
      </dgm:prSet>
      <dgm:spPr/>
    </dgm:pt>
    <dgm:pt modelId="{8C38622B-FD3C-4405-B11C-BBA997D64D9E}" type="pres">
      <dgm:prSet presAssocID="{6235D9B9-2082-4C9B-BC5A-77DF5D4F2CAC}" presName="sibTrans" presStyleCnt="0"/>
      <dgm:spPr/>
    </dgm:pt>
    <dgm:pt modelId="{E9DD0098-496C-49D4-A0DA-D61D96A768E1}" type="pres">
      <dgm:prSet presAssocID="{83EF5187-24ED-4E10-92D5-1A7D32C16345}" presName="node" presStyleLbl="node1" presStyleIdx="4" presStyleCnt="6">
        <dgm:presLayoutVars>
          <dgm:bulletEnabled val="1"/>
        </dgm:presLayoutVars>
      </dgm:prSet>
      <dgm:spPr/>
    </dgm:pt>
    <dgm:pt modelId="{BEA8C06D-11E0-424F-B564-CBE33CA56B18}" type="pres">
      <dgm:prSet presAssocID="{9CDB5FBE-8685-4FCE-8D48-E29E8E2EF6E5}" presName="sibTrans" presStyleCnt="0"/>
      <dgm:spPr/>
    </dgm:pt>
    <dgm:pt modelId="{8D3EF874-FB01-44BC-9652-90F9D5035B4E}" type="pres">
      <dgm:prSet presAssocID="{D4C8905B-ADFF-4700-9CB7-D2C835E8FF43}" presName="node" presStyleLbl="node1" presStyleIdx="5" presStyleCnt="6">
        <dgm:presLayoutVars>
          <dgm:bulletEnabled val="1"/>
        </dgm:presLayoutVars>
      </dgm:prSet>
      <dgm:spPr/>
    </dgm:pt>
  </dgm:ptLst>
  <dgm:cxnLst>
    <dgm:cxn modelId="{0565EE04-1FE9-4269-9905-78213BAB6DD7}" type="presOf" srcId="{A59D0796-F5A0-42AE-8BE6-CFEA50F950B6}" destId="{BCB4B0AD-EFAF-4EEA-8F22-5FFC703F2EED}" srcOrd="0" destOrd="0" presId="urn:microsoft.com/office/officeart/2005/8/layout/default"/>
    <dgm:cxn modelId="{C89E2607-D67C-4958-8FEC-52E7D639E055}" srcId="{B21A7D33-5170-49ED-8790-1DF4D12254E5}" destId="{7344A611-6E36-47E6-9879-42867D797E53}" srcOrd="0" destOrd="0" parTransId="{1B49EA58-4140-481C-9535-C1F39966F630}" sibTransId="{395A9F97-318F-4279-A2FA-9FBEF6B90DEB}"/>
    <dgm:cxn modelId="{437AFF33-C971-4916-B847-C288DC8E676D}" type="presOf" srcId="{8091328E-0DBD-4E8A-A40F-A224D4A06CB5}" destId="{FC76481B-2C8A-411C-9B95-2A89FC5CF196}" srcOrd="0" destOrd="1" presId="urn:microsoft.com/office/officeart/2005/8/layout/default"/>
    <dgm:cxn modelId="{FB4B7638-F8B4-4184-8602-A4C2A2521D4E}" type="presOf" srcId="{C300E6A9-E7B9-446B-A96F-477235FA1824}" destId="{9786B571-64AE-4089-BD91-368DDAA79FF8}" srcOrd="0" destOrd="1" presId="urn:microsoft.com/office/officeart/2005/8/layout/default"/>
    <dgm:cxn modelId="{C5DFA13C-5191-4A40-BD07-FCACFAD48ED8}" type="presOf" srcId="{C3A354A1-13C3-4769-A15E-9C6E2E521950}" destId="{FCF7A7EE-251B-4BBD-83E5-59DFF3AA33C4}" srcOrd="0" destOrd="1" presId="urn:microsoft.com/office/officeart/2005/8/layout/default"/>
    <dgm:cxn modelId="{EE01255B-22CA-4053-9EAE-64E4CD3A98AC}" type="presOf" srcId="{7344A611-6E36-47E6-9879-42867D797E53}" destId="{FCF7A7EE-251B-4BBD-83E5-59DFF3AA33C4}" srcOrd="0" destOrd="0" presId="urn:microsoft.com/office/officeart/2005/8/layout/default"/>
    <dgm:cxn modelId="{6C947842-333F-4803-8D5E-731BB27CBEB4}" type="presOf" srcId="{B5340FA9-01B3-4FC4-82F6-3B71FB888B13}" destId="{E9DD0098-496C-49D4-A0DA-D61D96A768E1}" srcOrd="0" destOrd="1" presId="urn:microsoft.com/office/officeart/2005/8/layout/default"/>
    <dgm:cxn modelId="{78F00E5A-96A2-486C-BD77-D6F87B6FA91B}" type="presOf" srcId="{57D7C243-1CB3-4088-967C-29A5FD9EAB5B}" destId="{FC76481B-2C8A-411C-9B95-2A89FC5CF196}" srcOrd="0" destOrd="0" presId="urn:microsoft.com/office/officeart/2005/8/layout/default"/>
    <dgm:cxn modelId="{FB34237B-E6BF-4695-B532-ECCCE8B5982B}" srcId="{B21A7D33-5170-49ED-8790-1DF4D12254E5}" destId="{57D7C243-1CB3-4088-967C-29A5FD9EAB5B}" srcOrd="3" destOrd="0" parTransId="{FC8FFB10-4F07-4BCD-A07A-B3AE5E654088}" sibTransId="{6235D9B9-2082-4C9B-BC5A-77DF5D4F2CAC}"/>
    <dgm:cxn modelId="{B6C99E7B-9E50-43CA-AE75-F8B61B54DB33}" srcId="{D4C8905B-ADFF-4700-9CB7-D2C835E8FF43}" destId="{245D27AB-47FE-4463-B66F-020703116676}" srcOrd="0" destOrd="0" parTransId="{0FB041E0-474E-4C2C-9AE8-AD04E2547A57}" sibTransId="{70E4EDCF-94D6-4C4E-9482-9494D115A157}"/>
    <dgm:cxn modelId="{A69C1789-FBAE-4195-A6A9-2464184697CC}" srcId="{A59D0796-F5A0-42AE-8BE6-CFEA50F950B6}" destId="{18B920A3-7ED4-4D13-9713-2D228F0E3077}" srcOrd="0" destOrd="0" parTransId="{358D3F98-0934-405F-9466-61DB2DBB4DF8}" sibTransId="{57465E57-3C85-422E-B6F5-5FA458E99584}"/>
    <dgm:cxn modelId="{9409378C-3747-4B34-B85C-DEDBB7F64841}" srcId="{B21A7D33-5170-49ED-8790-1DF4D12254E5}" destId="{D4C8905B-ADFF-4700-9CB7-D2C835E8FF43}" srcOrd="5" destOrd="0" parTransId="{C90828D7-D7CA-40E6-9B3C-3B2FCE6D4E8E}" sibTransId="{C993B274-B264-412D-8E85-B2015EC198D2}"/>
    <dgm:cxn modelId="{6999508C-0C43-4581-AB48-417D33B48689}" type="presOf" srcId="{83EF5187-24ED-4E10-92D5-1A7D32C16345}" destId="{E9DD0098-496C-49D4-A0DA-D61D96A768E1}" srcOrd="0" destOrd="0" presId="urn:microsoft.com/office/officeart/2005/8/layout/default"/>
    <dgm:cxn modelId="{9126DF95-F65E-4A19-8EFF-7F3739679AB2}" srcId="{119921F3-351C-4D1E-ADF9-E51E53E7C660}" destId="{C300E6A9-E7B9-446B-A96F-477235FA1824}" srcOrd="0" destOrd="0" parTransId="{19FE8B3C-780B-412F-AD44-C6ADBC7F4635}" sibTransId="{8D70BB80-C4D1-43FA-ABB7-3477ACEA6550}"/>
    <dgm:cxn modelId="{CA64F69A-8822-4C53-9512-284B9D139008}" srcId="{B21A7D33-5170-49ED-8790-1DF4D12254E5}" destId="{119921F3-351C-4D1E-ADF9-E51E53E7C660}" srcOrd="1" destOrd="0" parTransId="{CA433194-560E-40EE-AF63-EF2B8BC4F28B}" sibTransId="{1EF7F92D-B8EC-42EE-9EC9-D214C4147D1E}"/>
    <dgm:cxn modelId="{775E21A7-A020-40DD-B5FD-96DBAAEF01D5}" srcId="{B21A7D33-5170-49ED-8790-1DF4D12254E5}" destId="{83EF5187-24ED-4E10-92D5-1A7D32C16345}" srcOrd="4" destOrd="0" parTransId="{64F5B286-F89A-4183-8F08-961889C7CA6B}" sibTransId="{9CDB5FBE-8685-4FCE-8D48-E29E8E2EF6E5}"/>
    <dgm:cxn modelId="{1C7974BE-CDEE-41D7-AFAB-2891A2EF60C2}" srcId="{B21A7D33-5170-49ED-8790-1DF4D12254E5}" destId="{A59D0796-F5A0-42AE-8BE6-CFEA50F950B6}" srcOrd="2" destOrd="0" parTransId="{437FA13F-BCDB-4B94-B6C8-0C7E131A18EE}" sibTransId="{F4E76472-9177-4746-9AB5-8D8D940BE668}"/>
    <dgm:cxn modelId="{3316C9BE-38F4-4E11-9889-268F83AFBB80}" srcId="{83EF5187-24ED-4E10-92D5-1A7D32C16345}" destId="{B5340FA9-01B3-4FC4-82F6-3B71FB888B13}" srcOrd="0" destOrd="0" parTransId="{D7C8BE25-F0CF-4810-80E4-6C3D402AF6C5}" sibTransId="{74BB2FC9-82C6-424C-BBC0-0FC4E8631E90}"/>
    <dgm:cxn modelId="{5E172DD3-15B0-4155-B67A-9A6667CCBF85}" type="presOf" srcId="{B21A7D33-5170-49ED-8790-1DF4D12254E5}" destId="{485017E7-426D-4C26-BEE6-9DD336CB3D4A}" srcOrd="0" destOrd="0" presId="urn:microsoft.com/office/officeart/2005/8/layout/default"/>
    <dgm:cxn modelId="{3DFCE5D6-643E-4051-BC4C-FBF0169FDE0E}" srcId="{7344A611-6E36-47E6-9879-42867D797E53}" destId="{C3A354A1-13C3-4769-A15E-9C6E2E521950}" srcOrd="0" destOrd="0" parTransId="{53E3ADD2-FCAC-45E2-AF47-E7A1F8EE2F25}" sibTransId="{29611935-E767-4239-9912-BD5D1CB5DA7F}"/>
    <dgm:cxn modelId="{85E234DF-7FB3-4035-BE66-2C03E3BC2802}" type="presOf" srcId="{D4C8905B-ADFF-4700-9CB7-D2C835E8FF43}" destId="{8D3EF874-FB01-44BC-9652-90F9D5035B4E}" srcOrd="0" destOrd="0" presId="urn:microsoft.com/office/officeart/2005/8/layout/default"/>
    <dgm:cxn modelId="{0C5D84E6-42FF-4433-B655-B78123AD0E64}" type="presOf" srcId="{18B920A3-7ED4-4D13-9713-2D228F0E3077}" destId="{BCB4B0AD-EFAF-4EEA-8F22-5FFC703F2EED}" srcOrd="0" destOrd="1" presId="urn:microsoft.com/office/officeart/2005/8/layout/default"/>
    <dgm:cxn modelId="{1CF7C8F0-94BD-4E64-A3C1-E9EDCC13E351}" type="presOf" srcId="{119921F3-351C-4D1E-ADF9-E51E53E7C660}" destId="{9786B571-64AE-4089-BD91-368DDAA79FF8}" srcOrd="0" destOrd="0" presId="urn:microsoft.com/office/officeart/2005/8/layout/default"/>
    <dgm:cxn modelId="{8BD762F8-7B51-415C-A31A-5B9F204D6E0D}" srcId="{57D7C243-1CB3-4088-967C-29A5FD9EAB5B}" destId="{8091328E-0DBD-4E8A-A40F-A224D4A06CB5}" srcOrd="0" destOrd="0" parTransId="{9E0D7A60-180E-4406-9782-C9627244BB30}" sibTransId="{AA4A748E-ACA1-450A-9F60-D69C3D017B62}"/>
    <dgm:cxn modelId="{22CF9AF9-B427-4F9D-9CFC-8B5718282A90}" type="presOf" srcId="{245D27AB-47FE-4463-B66F-020703116676}" destId="{8D3EF874-FB01-44BC-9652-90F9D5035B4E}" srcOrd="0" destOrd="1" presId="urn:microsoft.com/office/officeart/2005/8/layout/default"/>
    <dgm:cxn modelId="{89B75B96-6D4E-488B-9EE9-85E2F29368E7}" type="presParOf" srcId="{485017E7-426D-4C26-BEE6-9DD336CB3D4A}" destId="{FCF7A7EE-251B-4BBD-83E5-59DFF3AA33C4}" srcOrd="0" destOrd="0" presId="urn:microsoft.com/office/officeart/2005/8/layout/default"/>
    <dgm:cxn modelId="{5E7FD0A6-8D9D-4A5F-A721-A963B7790A68}" type="presParOf" srcId="{485017E7-426D-4C26-BEE6-9DD336CB3D4A}" destId="{E82AB6FD-A262-4CEA-8EAE-9C7A99371C78}" srcOrd="1" destOrd="0" presId="urn:microsoft.com/office/officeart/2005/8/layout/default"/>
    <dgm:cxn modelId="{30204B21-DBD5-4AE8-BCB1-E1D4F919D175}" type="presParOf" srcId="{485017E7-426D-4C26-BEE6-9DD336CB3D4A}" destId="{9786B571-64AE-4089-BD91-368DDAA79FF8}" srcOrd="2" destOrd="0" presId="urn:microsoft.com/office/officeart/2005/8/layout/default"/>
    <dgm:cxn modelId="{F6319399-4F35-437F-8CC7-8D79B1720C4A}" type="presParOf" srcId="{485017E7-426D-4C26-BEE6-9DD336CB3D4A}" destId="{533D7DCF-761B-4521-A076-44B8C7C17D43}" srcOrd="3" destOrd="0" presId="urn:microsoft.com/office/officeart/2005/8/layout/default"/>
    <dgm:cxn modelId="{DDADE9BC-DFFB-4EBC-94B0-90A36B214D07}" type="presParOf" srcId="{485017E7-426D-4C26-BEE6-9DD336CB3D4A}" destId="{BCB4B0AD-EFAF-4EEA-8F22-5FFC703F2EED}" srcOrd="4" destOrd="0" presId="urn:microsoft.com/office/officeart/2005/8/layout/default"/>
    <dgm:cxn modelId="{CBD69B9D-19E5-4EE2-A786-1A282A3506F1}" type="presParOf" srcId="{485017E7-426D-4C26-BEE6-9DD336CB3D4A}" destId="{441C6E19-F5BC-41D9-9C77-A798DE273040}" srcOrd="5" destOrd="0" presId="urn:microsoft.com/office/officeart/2005/8/layout/default"/>
    <dgm:cxn modelId="{A86A1820-A1FD-426A-8672-6E408EBD9BA9}" type="presParOf" srcId="{485017E7-426D-4C26-BEE6-9DD336CB3D4A}" destId="{FC76481B-2C8A-411C-9B95-2A89FC5CF196}" srcOrd="6" destOrd="0" presId="urn:microsoft.com/office/officeart/2005/8/layout/default"/>
    <dgm:cxn modelId="{9EAD14BB-6780-4185-BF04-A61616B27434}" type="presParOf" srcId="{485017E7-426D-4C26-BEE6-9DD336CB3D4A}" destId="{8C38622B-FD3C-4405-B11C-BBA997D64D9E}" srcOrd="7" destOrd="0" presId="urn:microsoft.com/office/officeart/2005/8/layout/default"/>
    <dgm:cxn modelId="{0B60B84C-19FD-4C6B-8EB3-4F32D99A768B}" type="presParOf" srcId="{485017E7-426D-4C26-BEE6-9DD336CB3D4A}" destId="{E9DD0098-496C-49D4-A0DA-D61D96A768E1}" srcOrd="8" destOrd="0" presId="urn:microsoft.com/office/officeart/2005/8/layout/default"/>
    <dgm:cxn modelId="{41ED1369-8A03-4413-B959-0D603561CE4F}" type="presParOf" srcId="{485017E7-426D-4C26-BEE6-9DD336CB3D4A}" destId="{BEA8C06D-11E0-424F-B564-CBE33CA56B18}" srcOrd="9" destOrd="0" presId="urn:microsoft.com/office/officeart/2005/8/layout/default"/>
    <dgm:cxn modelId="{B1EDF5AE-1C7F-463D-AF24-4AC586E955B3}" type="presParOf" srcId="{485017E7-426D-4C26-BEE6-9DD336CB3D4A}" destId="{8D3EF874-FB01-44BC-9652-90F9D5035B4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3E317-7BD1-4A99-B1AE-21DA90286A16}">
      <dsp:nvSpPr>
        <dsp:cNvPr id="0" name=""/>
        <dsp:cNvSpPr/>
      </dsp:nvSpPr>
      <dsp:spPr>
        <a:xfrm>
          <a:off x="3589281" y="535422"/>
          <a:ext cx="1014545" cy="1014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0" kern="1200">
              <a:solidFill>
                <a:schemeClr val="bg1"/>
              </a:solidFill>
              <a:latin typeface="+mj-lt"/>
              <a:ea typeface="+mn-ea"/>
              <a:cs typeface="+mn-cs"/>
            </a:rPr>
            <a:t>Money problem</a:t>
          </a:r>
        </a:p>
      </dsp:txBody>
      <dsp:txXfrm>
        <a:off x="3589281" y="535422"/>
        <a:ext cx="1014545" cy="1014545"/>
      </dsp:txXfrm>
    </dsp:sp>
    <dsp:sp modelId="{6DE6B3D1-7637-4DA4-9DDB-8A9D960EF77D}">
      <dsp:nvSpPr>
        <dsp:cNvPr id="0" name=""/>
        <dsp:cNvSpPr/>
      </dsp:nvSpPr>
      <dsp:spPr>
        <a:xfrm>
          <a:off x="2223049" y="-1218"/>
          <a:ext cx="2087827" cy="2087827"/>
        </a:xfrm>
        <a:prstGeom prst="circularArrow">
          <a:avLst>
            <a:gd name="adj1" fmla="val 9476"/>
            <a:gd name="adj2" fmla="val 684342"/>
            <a:gd name="adj3" fmla="val 7853763"/>
            <a:gd name="adj4" fmla="val 2261895"/>
            <a:gd name="adj5" fmla="val 1105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48172EF-9538-4212-B70E-B056FFA686C8}">
      <dsp:nvSpPr>
        <dsp:cNvPr id="0" name=""/>
        <dsp:cNvSpPr/>
      </dsp:nvSpPr>
      <dsp:spPr>
        <a:xfrm>
          <a:off x="1930099" y="535422"/>
          <a:ext cx="1014545" cy="1014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0" kern="1200">
              <a:solidFill>
                <a:schemeClr val="bg1"/>
              </a:solidFill>
              <a:latin typeface="+mj-lt"/>
              <a:ea typeface="+mn-ea"/>
              <a:cs typeface="+mn-cs"/>
            </a:rPr>
            <a:t>Mental Health problem</a:t>
          </a:r>
        </a:p>
      </dsp:txBody>
      <dsp:txXfrm>
        <a:off x="1930099" y="535422"/>
        <a:ext cx="1014545" cy="1014545"/>
      </dsp:txXfrm>
    </dsp:sp>
    <dsp:sp modelId="{6B28F2A1-2BE8-43F4-8813-26069898E1E7}">
      <dsp:nvSpPr>
        <dsp:cNvPr id="0" name=""/>
        <dsp:cNvSpPr/>
      </dsp:nvSpPr>
      <dsp:spPr>
        <a:xfrm>
          <a:off x="2223049" y="-1218"/>
          <a:ext cx="2087827" cy="2087827"/>
        </a:xfrm>
        <a:prstGeom prst="circularArrow">
          <a:avLst>
            <a:gd name="adj1" fmla="val 9476"/>
            <a:gd name="adj2" fmla="val 684342"/>
            <a:gd name="adj3" fmla="val 18653763"/>
            <a:gd name="adj4" fmla="val 13061895"/>
            <a:gd name="adj5" fmla="val 11055"/>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7A7EE-251B-4BBD-83E5-59DFF3AA33C4}">
      <dsp:nvSpPr>
        <dsp:cNvPr id="0" name=""/>
        <dsp:cNvSpPr/>
      </dsp:nvSpPr>
      <dsp:spPr>
        <a:xfrm>
          <a:off x="0" y="156438"/>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solidFill>
                <a:schemeClr val="tx1"/>
              </a:solidFill>
            </a:rPr>
            <a:t>Trace lost pensions</a:t>
          </a:r>
        </a:p>
        <a:p>
          <a:pPr marL="171450" lvl="1" indent="-171450" algn="l" defTabSz="755650">
            <a:lnSpc>
              <a:spcPct val="90000"/>
            </a:lnSpc>
            <a:spcBef>
              <a:spcPct val="0"/>
            </a:spcBef>
            <a:spcAft>
              <a:spcPct val="15000"/>
            </a:spcAft>
            <a:buChar char="•"/>
          </a:pPr>
          <a:r>
            <a:rPr lang="en-US" sz="1700" kern="1200" dirty="0">
              <a:solidFill>
                <a:schemeClr val="tx1"/>
              </a:solidFill>
            </a:rPr>
            <a:t>Trace any lost pensions using the Government’s tracing service: </a:t>
          </a:r>
          <a:r>
            <a:rPr lang="en-US" sz="1700" b="1"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gov.uk/find-pension-contact-details</a:t>
          </a:r>
          <a:r>
            <a:rPr lang="en-US" sz="1700" b="1" kern="1200" dirty="0">
              <a:solidFill>
                <a:schemeClr val="tx1"/>
              </a:solidFill>
            </a:rPr>
            <a:t>     </a:t>
          </a:r>
        </a:p>
      </dsp:txBody>
      <dsp:txXfrm>
        <a:off x="0" y="156438"/>
        <a:ext cx="3539859" cy="2123915"/>
      </dsp:txXfrm>
    </dsp:sp>
    <dsp:sp modelId="{9786B571-64AE-4089-BD91-368DDAA79FF8}">
      <dsp:nvSpPr>
        <dsp:cNvPr id="0" name=""/>
        <dsp:cNvSpPr/>
      </dsp:nvSpPr>
      <dsp:spPr>
        <a:xfrm>
          <a:off x="3893844" y="156438"/>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a:solidFill>
                <a:schemeClr val="tx1"/>
              </a:solidFill>
            </a:rPr>
            <a:t>State Pension</a:t>
          </a:r>
        </a:p>
        <a:p>
          <a:pPr marL="171450" lvl="1" indent="-171450" algn="l" defTabSz="755650">
            <a:lnSpc>
              <a:spcPct val="90000"/>
            </a:lnSpc>
            <a:spcBef>
              <a:spcPct val="0"/>
            </a:spcBef>
            <a:spcAft>
              <a:spcPct val="15000"/>
            </a:spcAft>
            <a:buChar char="•"/>
          </a:pPr>
          <a:r>
            <a:rPr lang="en-US" sz="1700" kern="1200" dirty="0">
              <a:solidFill>
                <a:schemeClr val="tx1"/>
              </a:solidFill>
            </a:rPr>
            <a:t>Get a State Pension forecast: </a:t>
          </a:r>
          <a:r>
            <a:rPr lang="en-US" sz="1700" b="1"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gov.uk/check-state-pension</a:t>
          </a:r>
          <a:r>
            <a:rPr lang="en-US" sz="1700" b="1" kern="1200" dirty="0">
              <a:solidFill>
                <a:schemeClr val="tx1"/>
              </a:solidFill>
            </a:rPr>
            <a:t>   </a:t>
          </a:r>
        </a:p>
      </dsp:txBody>
      <dsp:txXfrm>
        <a:off x="3893844" y="156438"/>
        <a:ext cx="3539859" cy="2123915"/>
      </dsp:txXfrm>
    </dsp:sp>
    <dsp:sp modelId="{BCB4B0AD-EFAF-4EEA-8F22-5FFC703F2EED}">
      <dsp:nvSpPr>
        <dsp:cNvPr id="0" name=""/>
        <dsp:cNvSpPr/>
      </dsp:nvSpPr>
      <dsp:spPr>
        <a:xfrm>
          <a:off x="7787689" y="156438"/>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933450">
            <a:lnSpc>
              <a:spcPct val="90000"/>
            </a:lnSpc>
            <a:spcBef>
              <a:spcPct val="0"/>
            </a:spcBef>
            <a:spcAft>
              <a:spcPct val="35000"/>
            </a:spcAft>
            <a:buNone/>
          </a:pPr>
          <a:r>
            <a:rPr lang="en-US" sz="2100" b="1" kern="1200"/>
            <a:t>Nominate beneficiaries</a:t>
          </a:r>
        </a:p>
        <a:p>
          <a:pPr marL="171450" lvl="1" indent="-171450" algn="l" defTabSz="711200">
            <a:lnSpc>
              <a:spcPct val="90000"/>
            </a:lnSpc>
            <a:spcBef>
              <a:spcPct val="0"/>
            </a:spcBef>
            <a:spcAft>
              <a:spcPct val="15000"/>
            </a:spcAft>
            <a:buChar char="•"/>
          </a:pPr>
          <a:r>
            <a:rPr lang="en-US" sz="1600" kern="1200" dirty="0"/>
            <a:t>Make sure your death benefit nominations are up-to-date for your current and any previous pensions</a:t>
          </a:r>
          <a:endParaRPr lang="en-US" sz="1600" b="1" kern="1200" dirty="0">
            <a:solidFill>
              <a:srgbClr val="000B3B"/>
            </a:solidFill>
            <a:latin typeface="Calibri Light"/>
            <a:ea typeface="+mn-ea"/>
            <a:cs typeface="+mn-cs"/>
          </a:endParaRPr>
        </a:p>
      </dsp:txBody>
      <dsp:txXfrm>
        <a:off x="7787689" y="156438"/>
        <a:ext cx="3539859" cy="2123915"/>
      </dsp:txXfrm>
    </dsp:sp>
    <dsp:sp modelId="{FC76481B-2C8A-411C-9B95-2A89FC5CF196}">
      <dsp:nvSpPr>
        <dsp:cNvPr id="0" name=""/>
        <dsp:cNvSpPr/>
      </dsp:nvSpPr>
      <dsp:spPr>
        <a:xfrm>
          <a:off x="0" y="2634339"/>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Calculate</a:t>
          </a:r>
        </a:p>
        <a:p>
          <a:pPr marL="171450" lvl="1" indent="-171450" algn="l" defTabSz="755650">
            <a:lnSpc>
              <a:spcPct val="90000"/>
            </a:lnSpc>
            <a:spcBef>
              <a:spcPct val="0"/>
            </a:spcBef>
            <a:spcAft>
              <a:spcPct val="15000"/>
            </a:spcAft>
            <a:buChar char="•"/>
          </a:pPr>
          <a:r>
            <a:rPr lang="en-US" sz="1700" kern="1200" dirty="0">
              <a:solidFill>
                <a:schemeClr val="tx1"/>
              </a:solidFill>
            </a:rPr>
            <a:t>Use our </a:t>
          </a:r>
          <a:r>
            <a:rPr lang="en-US" sz="1700" b="1" kern="1200" dirty="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pension calculator </a:t>
          </a:r>
          <a:r>
            <a:rPr lang="en-US" sz="1700" kern="1200" dirty="0">
              <a:solidFill>
                <a:schemeClr val="tx1"/>
              </a:solidFill>
            </a:rPr>
            <a:t>to see what you’re on track to get when you retire and consider whether you want to pay more into your pension to increase your benefits</a:t>
          </a:r>
          <a:br>
            <a:rPr lang="en-US" sz="1700" kern="1200" dirty="0">
              <a:solidFill>
                <a:schemeClr val="tx1"/>
              </a:solidFill>
            </a:rPr>
          </a:br>
          <a:endParaRPr lang="en-US" sz="1700" kern="1200" dirty="0">
            <a:solidFill>
              <a:schemeClr val="tx1"/>
            </a:solidFill>
          </a:endParaRPr>
        </a:p>
      </dsp:txBody>
      <dsp:txXfrm>
        <a:off x="0" y="2634339"/>
        <a:ext cx="3539859" cy="2123915"/>
      </dsp:txXfrm>
    </dsp:sp>
    <dsp:sp modelId="{E9DD0098-496C-49D4-A0DA-D61D96A768E1}">
      <dsp:nvSpPr>
        <dsp:cNvPr id="0" name=""/>
        <dsp:cNvSpPr/>
      </dsp:nvSpPr>
      <dsp:spPr>
        <a:xfrm>
          <a:off x="3893844" y="2634339"/>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Budget</a:t>
          </a:r>
        </a:p>
        <a:p>
          <a:pPr marL="171450" lvl="1" indent="-171450" algn="l" defTabSz="755650">
            <a:lnSpc>
              <a:spcPct val="90000"/>
            </a:lnSpc>
            <a:spcBef>
              <a:spcPct val="0"/>
            </a:spcBef>
            <a:spcAft>
              <a:spcPct val="15000"/>
            </a:spcAft>
            <a:buChar char="•"/>
          </a:pPr>
          <a:r>
            <a:rPr lang="en-US" sz="1700" kern="1200" dirty="0">
              <a:solidFill>
                <a:schemeClr val="tx1"/>
              </a:solidFill>
            </a:rPr>
            <a:t>Use our helpful </a:t>
          </a:r>
          <a:r>
            <a:rPr lang="en-US" sz="1700" b="1" kern="1200" dirty="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budget planner </a:t>
          </a:r>
          <a:r>
            <a:rPr lang="en-US" sz="1700" kern="1200" dirty="0">
              <a:solidFill>
                <a:schemeClr val="tx1"/>
              </a:solidFill>
            </a:rPr>
            <a:t>to keep track of your spending now and in retirement</a:t>
          </a:r>
        </a:p>
      </dsp:txBody>
      <dsp:txXfrm>
        <a:off x="3893844" y="2634339"/>
        <a:ext cx="3539859" cy="2123915"/>
      </dsp:txXfrm>
    </dsp:sp>
    <dsp:sp modelId="{8D3EF874-FB01-44BC-9652-90F9D5035B4E}">
      <dsp:nvSpPr>
        <dsp:cNvPr id="0" name=""/>
        <dsp:cNvSpPr/>
      </dsp:nvSpPr>
      <dsp:spPr>
        <a:xfrm>
          <a:off x="7787689" y="2634339"/>
          <a:ext cx="3539859" cy="2123915"/>
        </a:xfrm>
        <a:prstGeom prst="rect">
          <a:avLst/>
        </a:prstGeom>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solidFill>
                <a:schemeClr val="tx1"/>
              </a:solidFill>
            </a:rPr>
            <a:t>Call us</a:t>
          </a:r>
        </a:p>
        <a:p>
          <a:pPr marL="171450" lvl="1" indent="-171450" algn="l" defTabSz="755650">
            <a:lnSpc>
              <a:spcPct val="90000"/>
            </a:lnSpc>
            <a:spcBef>
              <a:spcPct val="0"/>
            </a:spcBef>
            <a:spcAft>
              <a:spcPct val="15000"/>
            </a:spcAft>
            <a:buChar char="•"/>
          </a:pPr>
          <a:r>
            <a:rPr lang="en-US" sz="1700" kern="1200" dirty="0" err="1">
              <a:solidFill>
                <a:schemeClr val="tx1"/>
              </a:solidFill>
            </a:rPr>
            <a:t>MoneyHelper</a:t>
          </a:r>
          <a:r>
            <a:rPr lang="en-US" sz="1700" kern="1200" dirty="0">
              <a:solidFill>
                <a:schemeClr val="tx1"/>
              </a:solidFill>
            </a:rPr>
            <a:t> </a:t>
          </a:r>
          <a:r>
            <a:rPr lang="en-US" sz="1700" b="1" kern="1200" dirty="0">
              <a:solidFill>
                <a:schemeClr val="tx1"/>
              </a:solidFill>
            </a:rPr>
            <a:t>0800 011 3797 </a:t>
          </a:r>
          <a:r>
            <a:rPr lang="en-US" sz="1700" kern="1200" dirty="0">
              <a:solidFill>
                <a:schemeClr val="tx1"/>
              </a:solidFill>
            </a:rPr>
            <a:t>if you have any questions or just want to have a chat about your situation</a:t>
          </a:r>
        </a:p>
      </dsp:txBody>
      <dsp:txXfrm>
        <a:off x="7787689" y="2634339"/>
        <a:ext cx="3539859" cy="2123915"/>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en-GB" dirty="0"/>
          </a:p>
        </p:txBody>
      </p:sp>
      <p:sp>
        <p:nvSpPr>
          <p:cNvPr id="3" name="Date Placeholder 2"/>
          <p:cNvSpPr>
            <a:spLocks noGrp="1"/>
          </p:cNvSpPr>
          <p:nvPr>
            <p:ph type="dt" idx="1"/>
          </p:nvPr>
        </p:nvSpPr>
        <p:spPr>
          <a:xfrm>
            <a:off x="3901698" y="0"/>
            <a:ext cx="2984871" cy="502835"/>
          </a:xfrm>
          <a:prstGeom prst="rect">
            <a:avLst/>
          </a:prstGeom>
        </p:spPr>
        <p:txBody>
          <a:bodyPr vert="horz" lIns="96625" tIns="48312" rIns="96625" bIns="48312" rtlCol="0"/>
          <a:lstStyle>
            <a:lvl1pPr algn="r">
              <a:defRPr sz="1300"/>
            </a:lvl1pPr>
          </a:lstStyle>
          <a:p>
            <a:fld id="{54CE4816-1EB7-4A75-B726-252B280F93BE}" type="datetimeFigureOut">
              <a:rPr lang="en-GB" smtClean="0"/>
              <a:t>23/09/2024</a:t>
            </a:fld>
            <a:endParaRPr lang="en-GB" dirty="0"/>
          </a:p>
        </p:txBody>
      </p:sp>
      <p:sp>
        <p:nvSpPr>
          <p:cNvPr id="4" name="Slide Image Placeholder 3"/>
          <p:cNvSpPr>
            <a:spLocks noGrp="1" noRot="1" noChangeAspect="1"/>
          </p:cNvSpPr>
          <p:nvPr>
            <p:ph type="sldImg" idx="2"/>
          </p:nvPr>
        </p:nvSpPr>
        <p:spPr>
          <a:xfrm>
            <a:off x="438150" y="1252538"/>
            <a:ext cx="6011863" cy="3382962"/>
          </a:xfrm>
          <a:prstGeom prst="rect">
            <a:avLst/>
          </a:prstGeom>
          <a:noFill/>
          <a:ln w="12700">
            <a:solidFill>
              <a:prstClr val="black"/>
            </a:solidFill>
          </a:ln>
        </p:spPr>
        <p:txBody>
          <a:bodyPr vert="horz" lIns="96625" tIns="48312" rIns="96625" bIns="48312" rtlCol="0" anchor="ctr"/>
          <a:lstStyle/>
          <a:p>
            <a:endParaRPr lang="en-GB" dirty="0"/>
          </a:p>
        </p:txBody>
      </p:sp>
      <p:sp>
        <p:nvSpPr>
          <p:cNvPr id="5" name="Notes Placeholder 4"/>
          <p:cNvSpPr>
            <a:spLocks noGrp="1"/>
          </p:cNvSpPr>
          <p:nvPr>
            <p:ph type="body" sz="quarter" idx="3"/>
          </p:nvPr>
        </p:nvSpPr>
        <p:spPr>
          <a:xfrm>
            <a:off x="688817" y="4823034"/>
            <a:ext cx="5510530" cy="3946118"/>
          </a:xfrm>
          <a:prstGeom prst="rect">
            <a:avLst/>
          </a:prstGeom>
        </p:spPr>
        <p:txBody>
          <a:bodyPr vert="horz" lIns="96625" tIns="48312" rIns="96625" bIns="483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5"/>
            <a:ext cx="2984871" cy="502834"/>
          </a:xfrm>
          <a:prstGeom prst="rect">
            <a:avLst/>
          </a:prstGeom>
        </p:spPr>
        <p:txBody>
          <a:bodyPr vert="horz" lIns="96625" tIns="48312" rIns="96625" bIns="48312"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1698" y="9519055"/>
            <a:ext cx="2984871" cy="502834"/>
          </a:xfrm>
          <a:prstGeom prst="rect">
            <a:avLst/>
          </a:prstGeom>
        </p:spPr>
        <p:txBody>
          <a:bodyPr vert="horz" lIns="96625" tIns="48312" rIns="96625" bIns="48312" rtlCol="0" anchor="b"/>
          <a:lstStyle>
            <a:lvl1pPr algn="r">
              <a:defRPr sz="1300"/>
            </a:lvl1pPr>
          </a:lstStyle>
          <a:p>
            <a:fld id="{01FE8CC8-5280-4288-930E-F7165ED092ED}" type="slidenum">
              <a:rPr lang="en-GB" smtClean="0"/>
              <a:t>‹#›</a:t>
            </a:fld>
            <a:endParaRPr lang="en-GB" dirty="0"/>
          </a:p>
        </p:txBody>
      </p:sp>
    </p:spTree>
    <p:extLst>
      <p:ext uri="{BB962C8B-B14F-4D97-AF65-F5344CB8AC3E}">
        <p14:creationId xmlns:p14="http://schemas.microsoft.com/office/powerpoint/2010/main" val="732765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oneyhelper.org.uk/en/homes/buying-a-home/how-to-prepare-for-an-interest-rate-ris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423229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We are now going to look at 4 key steps to support financial well-being and some resources on Money Helper that can support these steps</a:t>
            </a:r>
          </a:p>
          <a:p>
            <a:endParaRPr lang="en-GB" b="1" u="none" dirty="0"/>
          </a:p>
          <a:p>
            <a:endParaRPr lang="en-GB" b="1" u="sng"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10</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857596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92913" indent="0">
              <a:spcAft>
                <a:spcPts val="634"/>
              </a:spcAft>
              <a:buFontTx/>
              <a:buNone/>
              <a:defRPr/>
            </a:pPr>
            <a:r>
              <a:rPr lang="en-GB" dirty="0"/>
              <a:t>The first golden rule of good money management is to understand how much money you have coming in vs how much money is going out.  </a:t>
            </a:r>
            <a:r>
              <a:rPr lang="en-US" sz="1200" dirty="0">
                <a:solidFill>
                  <a:schemeClr val="bg2"/>
                </a:solidFill>
              </a:rPr>
              <a:t>Over half of UK households keep a regular budget and most say it gives them peace of mind about how much they are spending and makes them feel better about life in general.</a:t>
            </a:r>
          </a:p>
          <a:p>
            <a:endParaRPr lang="en-GB" dirty="0"/>
          </a:p>
          <a:p>
            <a:r>
              <a:rPr lang="en-GB" dirty="0"/>
              <a:t>Money Helper has a </a:t>
            </a:r>
            <a:r>
              <a:rPr lang="en-GB" b="0" i="0" dirty="0">
                <a:solidFill>
                  <a:srgbClr val="000B3B"/>
                </a:solidFill>
                <a:effectLst/>
                <a:latin typeface="Roobert"/>
              </a:rPr>
              <a:t>free budget calculator which will help you to know exactly where your money is being spent.  </a:t>
            </a:r>
          </a:p>
          <a:p>
            <a:endParaRPr lang="en-GB" b="0" i="0" dirty="0">
              <a:solidFill>
                <a:srgbClr val="000B3B"/>
              </a:solidFill>
              <a:effectLst/>
              <a:latin typeface="Roobert"/>
            </a:endParaRPr>
          </a:p>
          <a:p>
            <a:r>
              <a:rPr lang="en-GB" b="0" i="0" dirty="0">
                <a:solidFill>
                  <a:srgbClr val="000B3B"/>
                </a:solidFill>
                <a:effectLst/>
                <a:latin typeface="Roobert"/>
              </a:rPr>
              <a:t>Knowing how to manage a budget and keep track of where every pound is being spent, is a great first step to starting your savings, getting out of debt or even preparing for retirement. </a:t>
            </a:r>
          </a:p>
          <a:p>
            <a:endParaRPr lang="en-GB" b="0" i="0" dirty="0">
              <a:solidFill>
                <a:srgbClr val="000B3B"/>
              </a:solidFill>
              <a:effectLst/>
              <a:latin typeface="Roobert"/>
            </a:endParaRPr>
          </a:p>
          <a:p>
            <a:r>
              <a:rPr lang="en-GB" b="0" i="0" dirty="0">
                <a:solidFill>
                  <a:srgbClr val="000B3B"/>
                </a:solidFill>
                <a:effectLst/>
                <a:latin typeface="Roobert"/>
              </a:rPr>
              <a:t>The budget planner will give you a place to record all your spending, so you won’t forget anything and a breakdown of your finances by category. </a:t>
            </a:r>
          </a:p>
          <a:p>
            <a:endParaRPr lang="en-GB" b="0" i="0" dirty="0">
              <a:solidFill>
                <a:srgbClr val="000B3B"/>
              </a:solidFill>
              <a:effectLst/>
              <a:latin typeface="Roobert"/>
            </a:endParaRPr>
          </a:p>
          <a:p>
            <a:r>
              <a:rPr lang="en-GB" b="0" i="0" dirty="0">
                <a:solidFill>
                  <a:srgbClr val="000B3B"/>
                </a:solidFill>
                <a:effectLst/>
                <a:latin typeface="Roobert"/>
              </a:rPr>
              <a:t>It will even display it visually, so you could find much more of your budget it being taken up by </a:t>
            </a:r>
            <a:r>
              <a:rPr lang="en-GB" b="0" i="0" dirty="0" err="1">
                <a:solidFill>
                  <a:srgbClr val="000B3B"/>
                </a:solidFill>
                <a:effectLst/>
                <a:latin typeface="Roobert"/>
              </a:rPr>
              <a:t>unessecary</a:t>
            </a:r>
            <a:r>
              <a:rPr lang="en-GB" b="0" i="0" dirty="0">
                <a:solidFill>
                  <a:srgbClr val="000B3B"/>
                </a:solidFill>
                <a:effectLst/>
                <a:latin typeface="Roobert"/>
              </a:rPr>
              <a:t> items for example than you had realised!  </a:t>
            </a:r>
          </a:p>
          <a:p>
            <a:endParaRPr lang="en-GB" b="0" i="0" dirty="0">
              <a:solidFill>
                <a:srgbClr val="000B3B"/>
              </a:solidFill>
              <a:effectLst/>
              <a:latin typeface="Roobert"/>
            </a:endParaRPr>
          </a:p>
          <a:p>
            <a:r>
              <a:rPr lang="en-GB" b="0" i="0" dirty="0">
                <a:solidFill>
                  <a:srgbClr val="000B3B"/>
                </a:solidFill>
                <a:effectLst/>
                <a:latin typeface="Roobert"/>
              </a:rPr>
              <a:t>The budget planner will also give you personalised tips when you’re all finished and you can also download and save your results.  </a:t>
            </a:r>
          </a:p>
          <a:p>
            <a:endParaRPr lang="en-GB" b="0" i="0" dirty="0">
              <a:solidFill>
                <a:srgbClr val="000B3B"/>
              </a:solidFill>
              <a:effectLst/>
              <a:latin typeface="Roobert"/>
            </a:endParaRPr>
          </a:p>
          <a:p>
            <a:r>
              <a:rPr lang="en-GB" b="0" i="0" dirty="0">
                <a:solidFill>
                  <a:srgbClr val="000B3B"/>
                </a:solidFill>
                <a:effectLst/>
                <a:latin typeface="Roobert"/>
              </a:rPr>
              <a:t>As well as the budget planner you could also do the invisible spending exercise .  Think of an item you buy regularly think of its approximate price, work out how often you buy it and multiply it to work out its cost per year.  Here you could find out that your daily coffee is actually costing you hundreds if not thousands of pounds per year.  You are now able to make a more informed choice of how spend your money.</a:t>
            </a:r>
            <a:endParaRPr lang="en-GB" b="0"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11</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27121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step to taking control is to prioritise your bills.  It can be difficult to keep track of all the payments we need to make in our lives and often we can be unsure of which bills need to be paid as a priority.</a:t>
            </a:r>
          </a:p>
          <a:p>
            <a:endParaRPr lang="en-GB" dirty="0"/>
          </a:p>
          <a:p>
            <a:r>
              <a:rPr lang="en-GB" dirty="0"/>
              <a:t> Our bill </a:t>
            </a:r>
            <a:r>
              <a:rPr lang="en-GB" dirty="0" err="1"/>
              <a:t>prioritiser</a:t>
            </a:r>
            <a:r>
              <a:rPr lang="en-GB" dirty="0"/>
              <a:t> tool on money helper can help you prioritise and keep on track. </a:t>
            </a:r>
            <a:r>
              <a:rPr lang="en-GB" b="0" i="0" dirty="0">
                <a:solidFill>
                  <a:srgbClr val="000B3B"/>
                </a:solidFill>
                <a:effectLst/>
                <a:latin typeface="Roobert"/>
              </a:rPr>
              <a:t>This is designed for people who are worried about payments and just in that pre-arrears space and can help you to avoid missing payments.  </a:t>
            </a:r>
          </a:p>
          <a:p>
            <a:endParaRPr lang="en-GB" b="0" i="0" dirty="0">
              <a:solidFill>
                <a:srgbClr val="000B3B"/>
              </a:solidFill>
              <a:effectLst/>
              <a:latin typeface="Roobert"/>
            </a:endParaRPr>
          </a:p>
          <a:p>
            <a:r>
              <a:rPr lang="en-GB" b="0" i="0" dirty="0">
                <a:solidFill>
                  <a:srgbClr val="000B3B"/>
                </a:solidFill>
                <a:effectLst/>
                <a:latin typeface="Roobert"/>
              </a:rPr>
              <a:t>The tool can help to put bills and payments in the right order, so for example if you are worried about paying your mortgage or your or your car finance, it will advise you that the mortgage is the priority, no matter how scary the letter from the car finance company may be.  If via the </a:t>
            </a:r>
            <a:r>
              <a:rPr lang="en-GB" b="0" i="0" dirty="0" err="1">
                <a:solidFill>
                  <a:srgbClr val="000B3B"/>
                </a:solidFill>
                <a:effectLst/>
                <a:latin typeface="Roobert"/>
              </a:rPr>
              <a:t>prioritiser</a:t>
            </a:r>
            <a:r>
              <a:rPr lang="en-GB" b="0" i="0" dirty="0">
                <a:solidFill>
                  <a:srgbClr val="000B3B"/>
                </a:solidFill>
                <a:effectLst/>
                <a:latin typeface="Roobert"/>
              </a:rPr>
              <a:t> you identify that you’re struggling to pay – whether it’s your rent, your mobile phone bill or loan repayments – it will tell you in two easy steps what to do before you miss a payment and offer guidance on the types of things to say or ask for.</a:t>
            </a:r>
          </a:p>
          <a:p>
            <a:endParaRPr lang="en-GB" dirty="0"/>
          </a:p>
          <a:p>
            <a:r>
              <a:rPr lang="en-GB" dirty="0"/>
              <a:t>A great method to use to ring fence your spending is the piggy banking method.  This is actually a method I use with my online banking…….it’s a great way to ensure you don’t overspend and miss those priority payments.  You simply set up different accounts for different priorities.  So you may have an account for direct debits to pay for those priority payments and one for spending.  That way you can ensure that you never overspend on your direct debt account.</a:t>
            </a:r>
          </a:p>
          <a:p>
            <a:endParaRPr lang="en-GB" dirty="0"/>
          </a:p>
          <a:p>
            <a:endParaRPr lang="en-GB" b="0" i="0" dirty="0">
              <a:solidFill>
                <a:srgbClr val="000B3B"/>
              </a:solidFill>
              <a:effectLst/>
              <a:latin typeface="Roobert"/>
            </a:endParaRPr>
          </a:p>
          <a:p>
            <a:endParaRPr lang="en-GB" b="0" i="0" dirty="0">
              <a:solidFill>
                <a:srgbClr val="000B3B"/>
              </a:solidFill>
              <a:effectLst/>
              <a:latin typeface="Roobert"/>
            </a:endParaRPr>
          </a:p>
        </p:txBody>
      </p:sp>
      <p:sp>
        <p:nvSpPr>
          <p:cNvPr id="4" name="Slide Number Placeholder 3"/>
          <p:cNvSpPr>
            <a:spLocks noGrp="1"/>
          </p:cNvSpPr>
          <p:nvPr>
            <p:ph type="sldNum" sz="quarter" idx="5"/>
          </p:nvPr>
        </p:nvSpPr>
        <p:spPr/>
        <p:txBody>
          <a:bodyPr/>
          <a:lstStyle/>
          <a:p>
            <a:fld id="{77EFB680-0633-4727-9024-C30AA774E8DB}" type="slidenum">
              <a:rPr lang="en-GB" smtClean="0"/>
              <a:t>12</a:t>
            </a:fld>
            <a:endParaRPr lang="en-GB"/>
          </a:p>
        </p:txBody>
      </p:sp>
    </p:spTree>
    <p:extLst>
      <p:ext uri="{BB962C8B-B14F-4D97-AF65-F5344CB8AC3E}">
        <p14:creationId xmlns:p14="http://schemas.microsoft.com/office/powerpoint/2010/main" val="949756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has been a lot in the press about the new mortgage interest rates rise.</a:t>
            </a:r>
          </a:p>
          <a:p>
            <a:endParaRPr lang="en-GB" b="0" u="none" dirty="0">
              <a:solidFill>
                <a:srgbClr val="2A33E2"/>
              </a:solidFill>
            </a:endParaRPr>
          </a:p>
          <a:p>
            <a:pPr algn="l"/>
            <a:r>
              <a:rPr lang="en-GB" b="0" i="0" u="none" dirty="0">
                <a:solidFill>
                  <a:srgbClr val="2A33E2"/>
                </a:solidFill>
                <a:effectLst/>
                <a:latin typeface="Roobert"/>
              </a:rPr>
              <a:t>When your mortgage rate will change depends on </a:t>
            </a:r>
            <a:r>
              <a:rPr lang="en-GB" b="0" i="0" u="none" dirty="0">
                <a:solidFill>
                  <a:srgbClr val="2A33E2"/>
                </a:solidFill>
                <a:effectLst/>
                <a:latin typeface="Roobert"/>
                <a:hlinkClick r:id="rId3">
                  <a:extLst>
                    <a:ext uri="{A12FA001-AC4F-418D-AE19-62706E023703}">
                      <ahyp:hlinkClr xmlns:ahyp="http://schemas.microsoft.com/office/drawing/2018/hyperlinkcolor" val="tx"/>
                    </a:ext>
                  </a:extLst>
                </a:hlinkClick>
              </a:rPr>
              <a:t>what type of mortgage</a:t>
            </a:r>
            <a:r>
              <a:rPr lang="en-GB" b="0" i="0" u="none" dirty="0">
                <a:solidFill>
                  <a:srgbClr val="2A33E2"/>
                </a:solidFill>
                <a:effectLst/>
                <a:latin typeface="Roobert"/>
              </a:rPr>
              <a:t> </a:t>
            </a:r>
            <a:r>
              <a:rPr lang="en-GB" b="0" i="0" dirty="0">
                <a:solidFill>
                  <a:srgbClr val="000B3B"/>
                </a:solidFill>
                <a:effectLst/>
                <a:latin typeface="Roobert"/>
              </a:rPr>
              <a:t>you have. </a:t>
            </a:r>
          </a:p>
          <a:p>
            <a:pPr algn="l"/>
            <a:endParaRPr lang="en-GB" b="0" i="0" dirty="0">
              <a:solidFill>
                <a:srgbClr val="000B3B"/>
              </a:solidFill>
              <a:effectLst/>
              <a:latin typeface="Roober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most used tool on Money Helper is our mortgage calculator and it can help you to understand how a new rate can affect you.  Remember to always contact your mortgage company if you are worried.  There are options available such as changing to interest only or increasing the term of your mortgage.  Of course, you need to take your individual circumstances into account and speak to you mortgage company about what is available and what’s right for you.</a:t>
            </a:r>
          </a:p>
          <a:p>
            <a:endParaRPr lang="en-GB" dirty="0"/>
          </a:p>
        </p:txBody>
      </p:sp>
      <p:sp>
        <p:nvSpPr>
          <p:cNvPr id="4" name="Slide Number Placeholder 3"/>
          <p:cNvSpPr>
            <a:spLocks noGrp="1"/>
          </p:cNvSpPr>
          <p:nvPr>
            <p:ph type="sldNum" sz="quarter" idx="5"/>
          </p:nvPr>
        </p:nvSpPr>
        <p:spPr/>
        <p:txBody>
          <a:bodyPr/>
          <a:lstStyle/>
          <a:p>
            <a:fld id="{CF7C2F08-F948-41DE-9E53-847D7F0E5C33}" type="slidenum">
              <a:rPr lang="en-GB" smtClean="0"/>
              <a:t>13</a:t>
            </a:fld>
            <a:endParaRPr lang="en-GB"/>
          </a:p>
        </p:txBody>
      </p:sp>
    </p:spTree>
    <p:extLst>
      <p:ext uri="{BB962C8B-B14F-4D97-AF65-F5344CB8AC3E}">
        <p14:creationId xmlns:p14="http://schemas.microsoft.com/office/powerpoint/2010/main" val="533683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I mentioned earlier we fund debt advice.  </a:t>
            </a:r>
          </a:p>
          <a:p>
            <a:endParaRPr lang="en-GB" b="0" u="none" dirty="0"/>
          </a:p>
          <a:p>
            <a:r>
              <a:rPr lang="en-GB" b="0" u="none" dirty="0"/>
              <a:t>To put that into context, as an organisation we have invested £83 million on the provision of free debt advice for England.   We know there are over 9 million people in the UK who are in debt.  Research shows it can take people 1 -2 years to admit they have a problem and to seek out advice.  We did some research into the barriers to people seeking debt advice and the most common barrier was shame and embarrassment.</a:t>
            </a:r>
          </a:p>
          <a:p>
            <a:endParaRPr lang="en-GB" b="0" u="none" dirty="0"/>
          </a:p>
          <a:p>
            <a:r>
              <a:rPr lang="en-GB" b="0" u="none" dirty="0"/>
              <a:t>Being in debt is nothing to feel embarrassed about.  Its so easy to fall into that debt spiral – you spend more than you earn, you borrow to fill the gap then before you know it all of your income goes towards repaying debt and you have nothing left!  If you are struggling with debt please speak to someone..</a:t>
            </a:r>
          </a:p>
          <a:p>
            <a:endParaRPr lang="en-GB" b="0" u="none" dirty="0"/>
          </a:p>
          <a:p>
            <a:r>
              <a:rPr lang="en-GB" b="0" u="none" dirty="0"/>
              <a:t>Free debt advice is available to you and can be transformative for people.  Debt advice is Impartial and confidential, your employer will not be notified if you access advice so please don’t put your head in the sand, seek help.  On the Money Helper website we have a debt adviser tool which will detail local services where you can get debt advice.  You may also want to refer yourself into our Money Adviser Network whereby you can access free telephone or digital debt advice and receive a call back within as little as 30 seconds.  I have put the links on the slide so you can access this when you get the slides.  Please also do share this with family and friends</a:t>
            </a:r>
            <a:endParaRPr lang="en-GB" b="1"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14</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913429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u="none" dirty="0">
                <a:latin typeface="+mn-lt"/>
              </a:rPr>
              <a:t>A great way to Maximise income is to ensure you are receiving the money you are entitled to.</a:t>
            </a:r>
          </a:p>
          <a:p>
            <a:endParaRPr lang="en-GB" sz="1200" b="0" u="none" dirty="0">
              <a:latin typeface="+mn-lt"/>
            </a:endParaRPr>
          </a:p>
          <a:p>
            <a:pPr defTabSz="966246">
              <a:defRPr/>
            </a:pPr>
            <a:r>
              <a:rPr lang="en-GB" sz="1200" b="0" u="none" dirty="0">
                <a:latin typeface="+mn-lt"/>
              </a:rPr>
              <a:t>A good place to start is to ensure that your tax code is correct.  We have section on Money Helper that helps you to understand your payslip and tax code.</a:t>
            </a:r>
            <a:r>
              <a:rPr lang="en-GB" b="0" i="0" dirty="0">
                <a:solidFill>
                  <a:srgbClr val="000B3B"/>
                </a:solidFill>
                <a:effectLst/>
                <a:latin typeface="Roobert"/>
              </a:rPr>
              <a:t> If you don’t understand parts of your payslip or think there might be a mistake, speak to someone in the payroll section of your company.  Please also do follow the link when you get the slides for more hints and tips.</a:t>
            </a:r>
            <a:endParaRPr lang="en-GB" sz="1200" b="0" u="none" dirty="0">
              <a:latin typeface="+mn-lt"/>
            </a:endParaRPr>
          </a:p>
          <a:p>
            <a:pPr defTabSz="966246">
              <a:defRPr/>
            </a:pPr>
            <a:endParaRPr lang="en-GB" sz="1200" b="0" u="none" dirty="0">
              <a:latin typeface="+mn-lt"/>
            </a:endParaRPr>
          </a:p>
          <a:p>
            <a:pPr defTabSz="966246">
              <a:defRPr/>
            </a:pPr>
            <a:r>
              <a:rPr lang="en-GB" sz="1200" b="0" u="none" dirty="0">
                <a:latin typeface="+mn-lt"/>
              </a:rPr>
              <a:t>We also have a new benefits calculator.  </a:t>
            </a:r>
            <a:r>
              <a:rPr lang="en-GB" sz="1200" b="0" u="none" dirty="0">
                <a:latin typeface="+mn-lt"/>
                <a:ea typeface="Calibri" panose="020F0502020204030204" pitchFamily="34" charset="0"/>
              </a:rPr>
              <a:t>By answering four questions, you can get a quick estimate of what you might be entitled to from £17BN in unclaimed benefits and social tariffs. While it isn’t a guarantee of untapped income, the tool can uncover £100s if £1000s in unclaimed support. </a:t>
            </a:r>
          </a:p>
          <a:p>
            <a:pPr defTabSz="966246">
              <a:defRPr/>
            </a:pPr>
            <a:r>
              <a:rPr lang="en-GB" sz="1200" b="0" u="none" dirty="0">
                <a:latin typeface="+mn-lt"/>
              </a:rPr>
              <a:t>One thing to remember is that people can qualify for in work benefits so its worth checking it out.  </a:t>
            </a:r>
          </a:p>
          <a:p>
            <a:pPr defTabSz="966246">
              <a:defRPr/>
            </a:pPr>
            <a:endParaRPr lang="en-GB" sz="1200" b="0" u="none" dirty="0">
              <a:latin typeface="+mn-lt"/>
            </a:endParaRPr>
          </a:p>
          <a:p>
            <a:pPr defTabSz="966246">
              <a:defRPr/>
            </a:pPr>
            <a:r>
              <a:rPr lang="en-GB" sz="1200" b="0" u="none" dirty="0">
                <a:latin typeface="+mn-lt"/>
              </a:rPr>
              <a:t>As I am sure you are aware children are expensive and you may be able to get help with certain costs or receive certain benefits.  You should also know your rights in terms of maternity benefits and have a plan in place for your finances on maternity leave or if your partner is taking maternity or paternity leave.</a:t>
            </a:r>
          </a:p>
          <a:p>
            <a:endParaRPr lang="en-GB" b="1" u="sng"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15</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224226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246">
              <a:defRPr/>
            </a:pPr>
            <a:r>
              <a:rPr lang="en-GB" dirty="0">
                <a:solidFill>
                  <a:srgbClr val="FF0000"/>
                </a:solidFill>
              </a:rPr>
              <a:t>The one thing that makes people feel more financially confident is knowing they have savings behind them,</a:t>
            </a:r>
          </a:p>
          <a:p>
            <a:pPr defTabSz="966246">
              <a:defRPr/>
            </a:pPr>
            <a:r>
              <a:rPr lang="en-GB" dirty="0">
                <a:solidFill>
                  <a:srgbClr val="FF0000"/>
                </a:solidFill>
              </a:rPr>
              <a:t>Our research shows that 21% of people in the South East of England wouldn’t be able to afford an unexpected bill of £300 or more.</a:t>
            </a:r>
          </a:p>
          <a:p>
            <a:pPr algn="l">
              <a:buFont typeface="Arial" panose="020B0604020202020204" pitchFamily="34" charset="0"/>
              <a:buNone/>
            </a:pPr>
            <a:r>
              <a:rPr lang="en-GB" dirty="0">
                <a:solidFill>
                  <a:srgbClr val="FF0000"/>
                </a:solidFill>
              </a:rPr>
              <a:t>An Emergency savings pot is a great way to build financial resilience and feel in control and confident.  </a:t>
            </a:r>
          </a:p>
          <a:p>
            <a:pPr algn="l">
              <a:buFont typeface="Arial" panose="020B0604020202020204" pitchFamily="34" charset="0"/>
              <a:buNone/>
            </a:pPr>
            <a:endParaRPr lang="en-GB" dirty="0">
              <a:solidFill>
                <a:srgbClr val="FF0000"/>
              </a:solidFill>
            </a:endParaRPr>
          </a:p>
          <a:p>
            <a:pPr algn="l">
              <a:buFont typeface="Arial" panose="020B0604020202020204" pitchFamily="34" charset="0"/>
              <a:buNone/>
            </a:pPr>
            <a:r>
              <a:rPr lang="en-GB" dirty="0">
                <a:solidFill>
                  <a:srgbClr val="FF0000"/>
                </a:solidFill>
              </a:rPr>
              <a:t>If you want to start thinking about savings Money Helper has a great section of the website to tell you all about savings.  There is also a savings calculator tool available. You can use it to </a:t>
            </a:r>
            <a:r>
              <a:rPr lang="en-GB" b="0" i="0" dirty="0">
                <a:solidFill>
                  <a:srgbClr val="000B3B"/>
                </a:solidFill>
                <a:effectLst/>
                <a:latin typeface="Roobert"/>
              </a:rPr>
              <a:t>work out how long it’ll take to save for something, if you know how much you can save regularly.</a:t>
            </a:r>
          </a:p>
          <a:p>
            <a:pPr algn="l">
              <a:buFont typeface="Arial" panose="020B0604020202020204" pitchFamily="34" charset="0"/>
              <a:buNone/>
            </a:pPr>
            <a:endParaRPr lang="en-GB" b="0" i="0" dirty="0">
              <a:solidFill>
                <a:srgbClr val="000B3B"/>
              </a:solidFill>
              <a:effectLst/>
              <a:latin typeface="Roobert"/>
            </a:endParaRPr>
          </a:p>
          <a:p>
            <a:pPr algn="l">
              <a:buFont typeface="Arial" panose="020B0604020202020204" pitchFamily="34" charset="0"/>
              <a:buNone/>
            </a:pPr>
            <a:r>
              <a:rPr lang="en-GB" b="0" i="0" dirty="0">
                <a:solidFill>
                  <a:srgbClr val="000B3B"/>
                </a:solidFill>
                <a:effectLst/>
                <a:latin typeface="Roobert"/>
              </a:rPr>
              <a:t>Or if you need something by a certain date, we can tell you how much you need to save regularly and how to keep your savings on track by giving you some helpful tips.</a:t>
            </a:r>
          </a:p>
          <a:p>
            <a:pPr defTabSz="966246">
              <a:defRPr/>
            </a:pPr>
            <a:endParaRPr lang="en-GB" dirty="0">
              <a:solidFill>
                <a:srgbClr val="FF0000"/>
              </a:solidFill>
            </a:endParaRPr>
          </a:p>
          <a:p>
            <a:pPr defTabSz="966246">
              <a:defRPr/>
            </a:pPr>
            <a:r>
              <a:rPr lang="en-GB" dirty="0">
                <a:solidFill>
                  <a:srgbClr val="FF0000"/>
                </a:solidFill>
              </a:rPr>
              <a:t>I’ve been terrible at savings but I’ve recently joined the round up on my banking app and I’ve already managed to save a few hundred pounds.  If that’s not for you there are lots of other ways you can save,  you could even try1p a day saving challenge.</a:t>
            </a:r>
          </a:p>
          <a:p>
            <a:pPr defTabSz="966246">
              <a:defRPr/>
            </a:pPr>
            <a:endParaRPr lang="en-GB" dirty="0">
              <a:solidFill>
                <a:srgbClr val="FF0000"/>
              </a:solidFill>
            </a:endParaRPr>
          </a:p>
          <a:p>
            <a:pPr defTabSz="966246">
              <a:defRPr/>
            </a:pPr>
            <a:r>
              <a:rPr lang="en-GB" dirty="0">
                <a:solidFill>
                  <a:srgbClr val="FF0000"/>
                </a:solidFill>
              </a:rPr>
              <a:t>Unfortunately, death can be an unexpected event in life and you should think about who will receive your pension in the event of death and also about making a will.  A will sets out your wishes for your money and possessions on the event of your death.  We have lots of information and guidance on Money Helper on how to do this.</a:t>
            </a:r>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16</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825772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If you don’t have any savings to fall back on and you decide you do need credit or a loan then you should consider seeking the assistance of a credit union.</a:t>
            </a:r>
          </a:p>
          <a:p>
            <a:endParaRPr lang="en-GB" b="0" u="none" dirty="0"/>
          </a:p>
          <a:p>
            <a:pPr algn="l"/>
            <a:r>
              <a:rPr lang="en-GB" b="0" u="none" dirty="0"/>
              <a:t> </a:t>
            </a:r>
            <a:r>
              <a:rPr lang="en-GB" b="0" i="0" dirty="0">
                <a:solidFill>
                  <a:srgbClr val="000B3B"/>
                </a:solidFill>
                <a:effectLst/>
                <a:latin typeface="Roobert"/>
              </a:rPr>
              <a:t>Credit unions are community savings and loan cooperatives.  A cooperative is an organisation which is owned by and run for the benefit of the members who use its services.</a:t>
            </a:r>
          </a:p>
          <a:p>
            <a:pPr algn="l"/>
            <a:endParaRPr lang="en-GB" b="0" i="0" dirty="0">
              <a:solidFill>
                <a:srgbClr val="000B3B"/>
              </a:solidFill>
              <a:effectLst/>
              <a:latin typeface="Roobert"/>
            </a:endParaRPr>
          </a:p>
          <a:p>
            <a:pPr algn="l"/>
            <a:r>
              <a:rPr lang="en-GB" b="0" i="0" dirty="0">
                <a:solidFill>
                  <a:srgbClr val="000B3B"/>
                </a:solidFill>
                <a:effectLst/>
                <a:latin typeface="Roobert"/>
              </a:rPr>
              <a:t>In England, there’s a cap on the amount of interest that credit unions can charge on their loans. There are no hidden charges with credit union loans and no penalties if you repay the loan early.  As with any lender, you’ll be expected to repay your loan as agreed.  </a:t>
            </a:r>
          </a:p>
          <a:p>
            <a:pPr algn="l"/>
            <a:endParaRPr lang="en-GB" b="0" i="0" dirty="0">
              <a:solidFill>
                <a:srgbClr val="000B3B"/>
              </a:solidFill>
              <a:effectLst/>
              <a:latin typeface="Roobert"/>
            </a:endParaRPr>
          </a:p>
          <a:p>
            <a:pPr algn="l"/>
            <a:r>
              <a:rPr lang="en-GB" b="0" i="0" dirty="0">
                <a:solidFill>
                  <a:srgbClr val="000B3B"/>
                </a:solidFill>
                <a:effectLst/>
                <a:latin typeface="Roobert"/>
              </a:rPr>
              <a:t>Credit unions are regulated in exactly the same way as the major banks, and they may also be able to offer you smaller loan amounts than the banks would and they can also offer financial wellbeing resources.  Wave Community bank is the credit union we have partnered with today and will be telling you a little bit about themselves at the end.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C2F08-F948-41DE-9E53-847D7F0E5C3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765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So continuing with unexpected life events,  If you are unfortunate to be incapacitated and become unable to look after your own affairs, you may like to appoint a power of attorney and again we have links on to how to do this.</a:t>
            </a:r>
          </a:p>
          <a:p>
            <a:endParaRPr lang="en-GB" b="0" u="none" dirty="0"/>
          </a:p>
          <a:p>
            <a:pPr algn="l"/>
            <a:r>
              <a:rPr lang="en-GB" b="0" u="none" dirty="0"/>
              <a:t>Relationship breakdowns often have financial consequences and we have a divorce and money calculator that can help you to understand what financial impact your divorce may have.  Divorce can also have a very large impact on your pension and we have a dedicated helpline for this. </a:t>
            </a:r>
          </a:p>
          <a:p>
            <a:pPr algn="l"/>
            <a:endParaRPr lang="en-GB" b="0" i="0" dirty="0">
              <a:solidFill>
                <a:srgbClr val="000B3B"/>
              </a:solidFill>
              <a:effectLst/>
              <a:latin typeface="Roobert"/>
            </a:endParaRPr>
          </a:p>
          <a:p>
            <a:pPr algn="l"/>
            <a:r>
              <a:rPr lang="en-GB" b="0" i="0" dirty="0">
                <a:solidFill>
                  <a:srgbClr val="000B3B"/>
                </a:solidFill>
                <a:effectLst/>
                <a:latin typeface="Roobert"/>
              </a:rPr>
              <a:t>Unfortunately, scams are on the rise, with the introduction of AI it is becoming harder to spot scams.  Money Helper can also help you understand the different ways you could be scammed, and how to recognise them so you're confident you can spot one and let friends and family know too.  We've also got guidance, so that if the worst does happen, you'll know what to do next and who you need to contact to report a scam.  </a:t>
            </a:r>
          </a:p>
          <a:p>
            <a:pPr algn="l"/>
            <a:endParaRPr lang="en-GB" b="0" i="0" dirty="0">
              <a:solidFill>
                <a:srgbClr val="000B3B"/>
              </a:solidFill>
              <a:effectLst/>
              <a:latin typeface="Roobert"/>
            </a:endParaRPr>
          </a:p>
          <a:p>
            <a:pPr algn="l"/>
            <a:r>
              <a:rPr lang="en-GB" b="0" i="0" dirty="0">
                <a:solidFill>
                  <a:srgbClr val="000B3B"/>
                </a:solidFill>
                <a:effectLst/>
                <a:latin typeface="Roobert"/>
              </a:rPr>
              <a:t>We have dedicated helpline for pensions and scams.  The important thing to note is if it looks too good to be true it usually is, if someone you know  contacts you out of the blue to request money always double check with that person and call them back.</a:t>
            </a:r>
          </a:p>
          <a:p>
            <a:endParaRPr lang="en-GB" b="0"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18</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4955276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246">
              <a:defRPr/>
            </a:pPr>
            <a:r>
              <a:rPr lang="en-GB" b="0" u="none" dirty="0"/>
              <a:t>So now lets look at securing your future.</a:t>
            </a:r>
          </a:p>
          <a:p>
            <a:pPr defTabSz="966246">
              <a:defRPr/>
            </a:pPr>
            <a:endParaRPr lang="en-GB" b="0" u="none" dirty="0"/>
          </a:p>
          <a:p>
            <a:pPr defTabSz="966246">
              <a:defRPr/>
            </a:pPr>
            <a:r>
              <a:rPr lang="en-GB" b="0" u="none" dirty="0"/>
              <a:t>It is pension awareness week so today is a great time for me to emphasise that pensions or retirement savings are very important.  In the South East 48% of people say they will not have enough to cover their expenses in retirement.  The earlier you start the better.  You are never too young to start saving for retirement!</a:t>
            </a:r>
          </a:p>
          <a:p>
            <a:endParaRPr lang="en-GB" b="0" u="none" dirty="0"/>
          </a:p>
          <a:p>
            <a:endParaRPr lang="en-GB" b="0" u="none" dirty="0"/>
          </a:p>
          <a:p>
            <a:r>
              <a:rPr lang="en-GB" b="0" u="none" dirty="0"/>
              <a:t>You may have had more than one job and have accrued different pension pots.  We helpful link to help you find lost pensions on money helper, you just need to know your National Insurance number and name of employer.</a:t>
            </a:r>
          </a:p>
          <a:p>
            <a:endParaRPr lang="en-GB" b="0" u="none" dirty="0"/>
          </a:p>
          <a:p>
            <a:r>
              <a:rPr lang="en-GB" b="0" u="none" dirty="0"/>
              <a:t>You can speak to our pensions team for general queries about pensions and we have dedicated lines for pensions scams, pensions and divorce and pensions if you are self employed. If you are lucky enough to reach age 50 and have a UK based defined benefits contribution pensions, you can have a free in depth appointment that talks you through the options of how to access your pension.</a:t>
            </a:r>
          </a:p>
          <a:p>
            <a:endParaRPr lang="en-GB" b="0"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19</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92446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FE8CC8-5280-4288-930E-F7165ED092ED}" type="slidenum">
              <a:rPr lang="en-GB" smtClean="0"/>
              <a:t>2</a:t>
            </a:fld>
            <a:endParaRPr lang="en-GB" dirty="0"/>
          </a:p>
        </p:txBody>
      </p:sp>
    </p:spTree>
    <p:extLst>
      <p:ext uri="{BB962C8B-B14F-4D97-AF65-F5344CB8AC3E}">
        <p14:creationId xmlns:p14="http://schemas.microsoft.com/office/powerpoint/2010/main" val="1506883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I would just like to make a little note about women and pensions.</a:t>
            </a:r>
          </a:p>
          <a:p>
            <a:endParaRPr lang="en-GB" b="0" u="none" dirty="0"/>
          </a:p>
          <a:p>
            <a:r>
              <a:rPr lang="en-GB" b="0" i="0" dirty="0">
                <a:effectLst/>
                <a:latin typeface="-apple-system"/>
              </a:rPr>
              <a:t>Women tend to live longer than men and will therefore require more money in retirement. </a:t>
            </a:r>
          </a:p>
          <a:p>
            <a:endParaRPr lang="en-GB" b="0" i="0" dirty="0">
              <a:effectLst/>
              <a:latin typeface="-apple-system"/>
            </a:endParaRPr>
          </a:p>
          <a:p>
            <a:r>
              <a:rPr lang="en-GB" b="0" i="0" dirty="0">
                <a:effectLst/>
                <a:latin typeface="-apple-system"/>
              </a:rPr>
              <a:t>By the time a woman reaches state pension age (currently 67), they will have average pension savings of £69,000. This is £136,000 less than the average man, who will have saved £205,000.  </a:t>
            </a:r>
          </a:p>
          <a:p>
            <a:endParaRPr lang="en-GB" b="0" i="0" dirty="0">
              <a:effectLst/>
              <a:latin typeface="-apple-system"/>
            </a:endParaRPr>
          </a:p>
          <a:p>
            <a:r>
              <a:rPr lang="en-GB" b="0" i="0" dirty="0">
                <a:effectLst/>
                <a:latin typeface="-apple-system"/>
              </a:rPr>
              <a:t>Some of the reasons for this gender pension gap could be due to……</a:t>
            </a:r>
          </a:p>
          <a:p>
            <a:endParaRPr lang="en-GB" b="0" i="0" dirty="0">
              <a:effectLst/>
              <a:latin typeface="-apple-system"/>
            </a:endParaRPr>
          </a:p>
          <a:p>
            <a:r>
              <a:rPr lang="en-GB" b="0" i="0" dirty="0">
                <a:effectLst/>
                <a:latin typeface="-apple-system"/>
              </a:rPr>
              <a:t>I would like to encourage the women attending today to start looking into their pension and ensuring they will have enough for retirement.  For any men on the call please encourage the women in your life to do the same.</a:t>
            </a:r>
            <a:endParaRPr lang="en-GB" b="0" u="none" dirty="0"/>
          </a:p>
          <a:p>
            <a:endParaRPr lang="en-GB" b="0"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20</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1203475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you may be thinking how much will I actually need in retirement? We’ve given an indication of how much you will need based on your lifestyle, and a quick look at the figures on this table will show that  if you live in London you will need more.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the state pension currently gives you £221 per week which equates to £11,492 per year, so as you can see this does not even meet the minimum amount needed for retirement, you simply need to save more and the earlier the better.</a:t>
            </a:r>
          </a:p>
          <a:p>
            <a:endParaRPr lang="en-GB" dirty="0"/>
          </a:p>
          <a:p>
            <a:r>
              <a:rPr lang="en-GB" dirty="0"/>
              <a:t>Just a reminder here that there is a link on the money helper website which helps you check the progress of your pensions and calculate how much you will need to save for a comfortable retirement based on your circumstances.</a:t>
            </a:r>
          </a:p>
        </p:txBody>
      </p:sp>
      <p:sp>
        <p:nvSpPr>
          <p:cNvPr id="4" name="Slide Number Placeholder 3"/>
          <p:cNvSpPr>
            <a:spLocks noGrp="1"/>
          </p:cNvSpPr>
          <p:nvPr>
            <p:ph type="sldNum" sz="quarter" idx="5"/>
          </p:nvPr>
        </p:nvSpPr>
        <p:spPr/>
        <p:txBody>
          <a:bodyPr/>
          <a:lstStyle/>
          <a:p>
            <a:fld id="{CB2D363B-D94E-4A13-A68C-DEAE87740D02}" type="slidenum">
              <a:rPr lang="en-GB" smtClean="0"/>
              <a:t>21</a:t>
            </a:fld>
            <a:endParaRPr lang="en-GB"/>
          </a:p>
        </p:txBody>
      </p:sp>
    </p:spTree>
    <p:extLst>
      <p:ext uri="{BB962C8B-B14F-4D97-AF65-F5344CB8AC3E}">
        <p14:creationId xmlns:p14="http://schemas.microsoft.com/office/powerpoint/2010/main" val="3902536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when it comes to retirement what can you do now?  Here are some ideas</a:t>
            </a:r>
          </a:p>
          <a:p>
            <a:endParaRPr lang="en-GB" dirty="0"/>
          </a:p>
          <a:p>
            <a:r>
              <a:rPr lang="en-GB" dirty="0"/>
              <a:t>The best thing to do is to shift your mindset to including your pension when you think about your finances.  So you probably think about your direct debits, current account, rent and savings regularly.  Your pension should also be in those thoughts and you should be checking its progress regularly.</a:t>
            </a:r>
          </a:p>
        </p:txBody>
      </p:sp>
      <p:sp>
        <p:nvSpPr>
          <p:cNvPr id="4" name="Slide Number Placeholder 3"/>
          <p:cNvSpPr>
            <a:spLocks noGrp="1"/>
          </p:cNvSpPr>
          <p:nvPr>
            <p:ph type="sldNum" sz="quarter" idx="5"/>
          </p:nvPr>
        </p:nvSpPr>
        <p:spPr/>
        <p:txBody>
          <a:bodyPr/>
          <a:lstStyle/>
          <a:p>
            <a:fld id="{CB2D363B-D94E-4A13-A68C-DEAE87740D02}" type="slidenum">
              <a:rPr lang="en-GB" smtClean="0"/>
              <a:t>22</a:t>
            </a:fld>
            <a:endParaRPr lang="en-GB"/>
          </a:p>
        </p:txBody>
      </p:sp>
    </p:spTree>
    <p:extLst>
      <p:ext uri="{BB962C8B-B14F-4D97-AF65-F5344CB8AC3E}">
        <p14:creationId xmlns:p14="http://schemas.microsoft.com/office/powerpoint/2010/main" val="600669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These are our numbers for the pension guidance.  If it looks as though you would benefit from advice, which is a regulated activity and usually incurs a cost, we can we can point you in the right direction of an independent financial adviser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7C2F08-F948-41DE-9E53-847D7F0E5C3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991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We are now going to look at 4 key steps to support financial well-being </a:t>
            </a:r>
          </a:p>
          <a:p>
            <a:endParaRPr lang="en-GB" b="1" u="none" dirty="0"/>
          </a:p>
          <a:p>
            <a:endParaRPr lang="en-GB" b="1" u="sng"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24</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3798052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FE8CC8-5280-4288-930E-F7165ED092ED}" type="slidenum">
              <a:rPr lang="en-GB" smtClean="0"/>
              <a:t>25</a:t>
            </a:fld>
            <a:endParaRPr lang="en-GB" dirty="0"/>
          </a:p>
        </p:txBody>
      </p:sp>
    </p:spTree>
    <p:extLst>
      <p:ext uri="{BB962C8B-B14F-4D97-AF65-F5344CB8AC3E}">
        <p14:creationId xmlns:p14="http://schemas.microsoft.com/office/powerpoint/2010/main" val="96913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ts val="1374"/>
              </a:lnSpc>
            </a:pPr>
            <a:r>
              <a:rPr lang="en-GB" sz="900" b="0" u="none" dirty="0">
                <a:latin typeface="+mn-lt"/>
                <a:ea typeface="+mn-ea"/>
                <a:cs typeface="+mn-cs"/>
              </a:rPr>
              <a:t>We are </a:t>
            </a:r>
            <a:r>
              <a:rPr lang="en-US" sz="1200" dirty="0">
                <a:latin typeface="Calibri" panose="020F0502020204030204" pitchFamily="34" charset="0"/>
                <a:ea typeface="Times New Roman" panose="02020603050405020304" pitchFamily="18" charset="0"/>
                <a:cs typeface="Times New Roman" panose="02020603050405020304" pitchFamily="18" charset="0"/>
              </a:rPr>
              <a:t>The Money and Pensions Service (</a:t>
            </a:r>
            <a:r>
              <a:rPr lang="en-US" sz="1200" dirty="0" err="1">
                <a:latin typeface="Calibri" panose="020F0502020204030204" pitchFamily="34" charset="0"/>
                <a:ea typeface="Times New Roman" panose="02020603050405020304" pitchFamily="18" charset="0"/>
                <a:cs typeface="Times New Roman" panose="02020603050405020304" pitchFamily="18" charset="0"/>
              </a:rPr>
              <a:t>MaPS</a:t>
            </a:r>
            <a:r>
              <a:rPr lang="en-US" sz="1200" dirty="0">
                <a:latin typeface="Calibri" panose="020F0502020204030204" pitchFamily="34" charset="0"/>
                <a:ea typeface="Times New Roman" panose="02020603050405020304" pitchFamily="18" charset="0"/>
                <a:cs typeface="Times New Roman" panose="02020603050405020304" pitchFamily="18" charset="0"/>
              </a:rPr>
              <a:t>) and we exist to help people make the most of their money and pensions. We were created under the Financial Guidance and Claims Act 2018.</a:t>
            </a:r>
            <a:endParaRPr lang="en-GB" sz="12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374"/>
              </a:lnSpc>
            </a:pPr>
            <a:r>
              <a:rPr lang="en-US" sz="1200" dirty="0">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latin typeface="Arial" panose="020B0604020202020204" pitchFamily="34" charset="0"/>
              <a:ea typeface="Times New Roman" panose="02020603050405020304" pitchFamily="18" charset="0"/>
              <a:cs typeface="Times New Roman" panose="02020603050405020304" pitchFamily="18" charset="0"/>
            </a:endParaRPr>
          </a:p>
          <a:p>
            <a:pPr fontAlgn="base">
              <a:lnSpc>
                <a:spcPts val="1374"/>
              </a:lnSpc>
            </a:pPr>
            <a:r>
              <a:rPr lang="en-GB" sz="1200" dirty="0">
                <a:latin typeface="Calibri" panose="020F0502020204030204" pitchFamily="34" charset="0"/>
                <a:ea typeface="Times New Roman" panose="02020603050405020304" pitchFamily="18" charset="0"/>
                <a:cs typeface="Times New Roman" panose="02020603050405020304" pitchFamily="18" charset="0"/>
              </a:rPr>
              <a:t>We are an arm’s-length body sponsored by the Department for Work and Pensions (DWP), with a commitment to provide access to the information and guidance people across the UK need, to make effective financial decisions over their lifetime. We also engage with the Treasury on policy matters relating to financial capability and debt advice.</a:t>
            </a:r>
            <a:endParaRPr lang="en-GB" sz="1200" dirty="0">
              <a:latin typeface="Arial" panose="020B0604020202020204" pitchFamily="34" charset="0"/>
              <a:ea typeface="Times New Roman" panose="02020603050405020304" pitchFamily="18" charset="0"/>
              <a:cs typeface="Times New Roman" panose="02020603050405020304" pitchFamily="18" charset="0"/>
            </a:endParaRPr>
          </a:p>
          <a:p>
            <a:endParaRPr lang="en-GB" b="0" u="none" dirty="0"/>
          </a:p>
          <a:p>
            <a:r>
              <a:rPr lang="en-GB" b="0" u="none" dirty="0"/>
              <a:t>We are responsible for improving financial well being and helping everyone to make the most of their money and pensions</a:t>
            </a:r>
          </a:p>
          <a:p>
            <a:endParaRPr lang="en-GB" b="0" u="none" dirty="0"/>
          </a:p>
          <a:p>
            <a:r>
              <a:rPr lang="en-GB" b="0" u="none" dirty="0"/>
              <a:t>We are Independent and impartial and our service is free.  We highlight this so you can feel confident that our resources are trustworthy</a:t>
            </a:r>
          </a:p>
          <a:p>
            <a:endParaRPr lang="en-GB" b="0" u="none"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3</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858701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We have a definition for financial well being and this is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know that mental and financial wellbeing are </a:t>
            </a:r>
            <a:r>
              <a:rPr lang="en-GB" dirty="0" err="1"/>
              <a:t>inexriciably</a:t>
            </a:r>
            <a:r>
              <a:rPr lang="en-GB" dirty="0"/>
              <a:t> linked.</a:t>
            </a:r>
            <a:endParaRPr lang="en-GB" b="0" i="0" dirty="0">
              <a:solidFill>
                <a:srgbClr val="555555"/>
              </a:solidFill>
              <a:effectLst/>
              <a:latin typeface="MindMeridian-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40C28"/>
                </a:solidFill>
                <a:effectLst/>
                <a:highlight>
                  <a:srgbClr val="FFFFFF"/>
                </a:highlight>
                <a:uLnTx/>
                <a:uFillTx/>
                <a:latin typeface="Google Sans"/>
                <a:ea typeface="+mn-ea"/>
                <a:cs typeface="+mn-cs"/>
              </a:rPr>
              <a:t>If your mental wellbeing is suffering it can affect the way you deal with money. </a:t>
            </a:r>
            <a:r>
              <a:rPr kumimoji="0" lang="en-GB" sz="1200" b="0" i="0" u="none" strike="noStrike" kern="1200" cap="none" spc="0" normalizeH="0" baseline="0" noProof="0" dirty="0">
                <a:ln>
                  <a:noFill/>
                </a:ln>
                <a:solidFill>
                  <a:srgbClr val="202124"/>
                </a:solidFill>
                <a:effectLst/>
                <a:highlight>
                  <a:srgbClr val="FFFFFF"/>
                </a:highlight>
                <a:uLnTx/>
                <a:uFillTx/>
                <a:latin typeface="Google Sans"/>
                <a:ea typeface="+mn-ea"/>
                <a:cs typeface="+mn-cs"/>
              </a:rPr>
              <a:t>If you're feeling low or depressed, you may lack motivation to manage your finances. </a:t>
            </a:r>
            <a:r>
              <a:rPr kumimoji="0" lang="en-GB" sz="1200" b="0" i="0" u="none" strike="noStrike" kern="1200" cap="none" spc="0" normalizeH="0" baseline="0" noProof="0" dirty="0">
                <a:ln>
                  <a:noFill/>
                </a:ln>
                <a:solidFill>
                  <a:srgbClr val="555555"/>
                </a:solidFill>
                <a:effectLst/>
                <a:highlight>
                  <a:srgbClr val="FFFFFF"/>
                </a:highlight>
                <a:uLnTx/>
                <a:uFillTx/>
                <a:latin typeface="MindMeridian-Regular"/>
                <a:ea typeface="+mn-ea"/>
                <a:cs typeface="+mn-cs"/>
              </a:rPr>
              <a:t>You might </a:t>
            </a:r>
            <a:r>
              <a:rPr kumimoji="0" lang="en-GB" sz="1200" b="0" i="0" u="none" strike="noStrike" kern="1200" cap="none" spc="0" normalizeH="0" baseline="0" noProof="0" dirty="0">
                <a:ln>
                  <a:noFill/>
                </a:ln>
                <a:solidFill>
                  <a:srgbClr val="555555"/>
                </a:solidFill>
                <a:effectLst/>
                <a:highlight>
                  <a:srgbClr val="FFFFFF"/>
                </a:highlight>
                <a:uLnTx/>
                <a:uFillTx/>
                <a:latin typeface="MindMeridian-Display"/>
                <a:ea typeface="+mn-ea"/>
                <a:cs typeface="+mn-cs"/>
              </a:rPr>
              <a:t>avoid doing things</a:t>
            </a:r>
            <a:r>
              <a:rPr kumimoji="0" lang="en-GB" sz="1200" b="0" i="0" u="none" strike="noStrike" kern="1200" cap="none" spc="0" normalizeH="0" baseline="0" noProof="0" dirty="0">
                <a:ln>
                  <a:noFill/>
                </a:ln>
                <a:solidFill>
                  <a:srgbClr val="555555"/>
                </a:solidFill>
                <a:effectLst/>
                <a:highlight>
                  <a:srgbClr val="FFFFFF"/>
                </a:highlight>
                <a:uLnTx/>
                <a:uFillTx/>
                <a:latin typeface="MindMeridian-Regular"/>
                <a:ea typeface="+mn-ea"/>
                <a:cs typeface="+mn-cs"/>
              </a:rPr>
              <a:t> to stay on top of your money, like opening bills or checking your bank account.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202124"/>
              </a:solidFill>
              <a:effectLst/>
              <a:highlight>
                <a:srgbClr val="FFFFFF"/>
              </a:highlight>
              <a:uLnTx/>
              <a:uFillTx/>
              <a:latin typeface="Google Sans"/>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555555"/>
                </a:solidFill>
                <a:effectLst/>
                <a:highlight>
                  <a:srgbClr val="FFFFFF"/>
                </a:highlight>
                <a:uLnTx/>
                <a:uFillTx/>
                <a:latin typeface="MindMeridian-Regular"/>
                <a:ea typeface="+mn-ea"/>
                <a:cs typeface="+mn-cs"/>
              </a:rPr>
              <a:t>If your mental health is suffering you might make impulsive financial decisions like spending to make yourself feel better and your </a:t>
            </a:r>
            <a:r>
              <a:rPr kumimoji="0" lang="en-GB" sz="1200" b="0" i="0" u="none" strike="noStrike" kern="1200" cap="none" spc="0" normalizeH="0" baseline="0" noProof="0" dirty="0">
                <a:ln>
                  <a:noFill/>
                </a:ln>
                <a:solidFill>
                  <a:srgbClr val="555555"/>
                </a:solidFill>
                <a:effectLst/>
                <a:highlight>
                  <a:srgbClr val="FFFFFF"/>
                </a:highlight>
                <a:uLnTx/>
                <a:uFillTx/>
                <a:latin typeface="MindMeridian-Display"/>
                <a:ea typeface="+mn-ea"/>
                <a:cs typeface="+mn-cs"/>
              </a:rPr>
              <a:t>ability to work could be affected</a:t>
            </a:r>
            <a:r>
              <a:rPr kumimoji="0" lang="en-GB" sz="1200" b="0" i="0" u="none" strike="noStrike" kern="1200" cap="none" spc="0" normalizeH="0" baseline="0" noProof="0" dirty="0">
                <a:ln>
                  <a:noFill/>
                </a:ln>
                <a:solidFill>
                  <a:srgbClr val="555555"/>
                </a:solidFill>
                <a:effectLst/>
                <a:highlight>
                  <a:srgbClr val="FFFFFF"/>
                </a:highlight>
                <a:uLnTx/>
                <a:uFillTx/>
                <a:latin typeface="MindMeridian-Regular"/>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B3589D"/>
                </a:solidFill>
                <a:effectLst/>
                <a:highlight>
                  <a:srgbClr val="FFFFFF"/>
                </a:highlight>
                <a:uLnTx/>
                <a:uFillTx/>
                <a:latin typeface="Montserrat" panose="00000500000000000000" pitchFamily="2" charset="0"/>
                <a:ea typeface="+mn-ea"/>
                <a:cs typeface="+mn-cs"/>
              </a:rPr>
              <a:t>Similarly, people with problem debt are significantly more likely to experience mental health problems and an unstable financial situation can also cause mental distress.</a:t>
            </a:r>
            <a:endParaRPr lang="en-GB" b="0" i="0" dirty="0">
              <a:solidFill>
                <a:srgbClr val="555555"/>
              </a:solidFill>
              <a:effectLst/>
              <a:latin typeface="MindMeridian-Regular"/>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indent="0">
              <a:buFont typeface="Arial" panose="020B0604020202020204" pitchFamily="34" charset="0"/>
              <a:buNone/>
            </a:pPr>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fontAlgn="base"/>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3E972C7F-8416-4192-BB0E-ADF42B1487E1}" type="slidenum">
              <a:rPr lang="en-GB" smtClean="0"/>
              <a:t>4</a:t>
            </a:fld>
            <a:endParaRPr lang="en-GB"/>
          </a:p>
        </p:txBody>
      </p:sp>
    </p:spTree>
    <p:extLst>
      <p:ext uri="{BB962C8B-B14F-4D97-AF65-F5344CB8AC3E}">
        <p14:creationId xmlns:p14="http://schemas.microsoft.com/office/powerpoint/2010/main" val="4271810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don’t need to tell you that things are tough out there and as a result financial and mental wellbeing are being impacted.</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Verdana" panose="020B0604030504040204" pitchFamily="34" charset="0"/>
                <a:ea typeface="Calibri" panose="020F0502020204030204" pitchFamily="34" charset="0"/>
              </a:rPr>
              <a:t>As part of its Financial Lives survey, the FCA found that the cost of living is having an impact on people’s mental wellbeing. Around half of UK adults, or 28.4 million people, in January 2023 felt more anxious or stressed due to the rising cost of living than six months earlier.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Verdana" panose="020B060403050404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South East of England has more homeowners via a Mortgage than any other region in England.  </a:t>
            </a:r>
            <a:r>
              <a:rPr lang="en-GB" sz="1800" kern="0" dirty="0">
                <a:solidFill>
                  <a:srgbClr val="202124"/>
                </a:solidFill>
                <a:effectLst/>
                <a:latin typeface="Calibri" panose="020F0502020204030204" pitchFamily="34" charset="0"/>
                <a:ea typeface="Times New Roman" panose="02020603050405020304" pitchFamily="18" charset="0"/>
              </a:rPr>
              <a:t>Figures from the regulator the Financial Conduct Authority show that around </a:t>
            </a:r>
            <a:r>
              <a:rPr lang="en-GB" sz="1800" kern="0" dirty="0">
                <a:solidFill>
                  <a:srgbClr val="040C28"/>
                </a:solidFill>
                <a:effectLst/>
                <a:latin typeface="Calibri" panose="020F0502020204030204" pitchFamily="34" charset="0"/>
                <a:ea typeface="Times New Roman" panose="02020603050405020304" pitchFamily="18" charset="0"/>
              </a:rPr>
              <a:t>1.5 million</a:t>
            </a:r>
            <a:r>
              <a:rPr lang="en-GB" sz="1800" kern="0" dirty="0">
                <a:solidFill>
                  <a:srgbClr val="202124"/>
                </a:solidFill>
                <a:effectLst/>
                <a:latin typeface="Calibri" panose="020F0502020204030204" pitchFamily="34" charset="0"/>
                <a:ea typeface="Times New Roman" panose="02020603050405020304" pitchFamily="18" charset="0"/>
              </a:rPr>
              <a:t> homeowners will come to the end of fixed-rate mortgage deals during 2024. And the Bank of England has estimated around five million homeowners will see their monthly mortgage payments rise between now and 2026.  This will of course have an impact on rental rates too.  Coupled with higher food prices and energy bills the rising cost of living is something that many people will not be able to escape.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0" dirty="0">
              <a:solidFill>
                <a:srgbClr val="202124"/>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0" dirty="0">
                <a:solidFill>
                  <a:srgbClr val="202124"/>
                </a:solidFill>
                <a:effectLst/>
                <a:latin typeface="Calibri" panose="020F0502020204030204" pitchFamily="34" charset="0"/>
                <a:ea typeface="Calibri" panose="020F0502020204030204" pitchFamily="34" charset="0"/>
              </a:rPr>
              <a:t>Therefore you need to be able to know how to manage your money effectively and where to turn for support guidance and help</a:t>
            </a:r>
            <a:endParaRPr lang="en-GB" sz="1200" dirty="0">
              <a:solidFill>
                <a:srgbClr val="000000"/>
              </a:solidFill>
              <a:effectLst/>
              <a:latin typeface="Verdana" panose="020B060403050404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0000"/>
              </a:solidFill>
              <a:effectLst/>
              <a:latin typeface="Verdana" panose="020B060403050404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D6245-9953-4625-9B08-6925A0C2DD6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7461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Money Helper is our customer facing website and we like to say it has information from pocket money to pensions and everything in between.</a:t>
            </a:r>
          </a:p>
          <a:p>
            <a:endParaRPr lang="en-GB" dirty="0"/>
          </a:p>
        </p:txBody>
      </p:sp>
      <p:sp>
        <p:nvSpPr>
          <p:cNvPr id="4" name="Slide Number Placeholder 3"/>
          <p:cNvSpPr>
            <a:spLocks noGrp="1"/>
          </p:cNvSpPr>
          <p:nvPr>
            <p:ph type="sldNum" sz="quarter" idx="5"/>
          </p:nvPr>
        </p:nvSpPr>
        <p:spPr/>
        <p:txBody>
          <a:bodyPr/>
          <a:lstStyle/>
          <a:p>
            <a:fld id="{77EFB680-0633-4727-9024-C30AA774E8DB}" type="slidenum">
              <a:rPr lang="en-GB" smtClean="0"/>
              <a:t>6</a:t>
            </a:fld>
            <a:endParaRPr lang="en-GB"/>
          </a:p>
        </p:txBody>
      </p:sp>
    </p:spTree>
    <p:extLst>
      <p:ext uri="{BB962C8B-B14F-4D97-AF65-F5344CB8AC3E}">
        <p14:creationId xmlns:p14="http://schemas.microsoft.com/office/powerpoint/2010/main" val="3378363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how the website looks.  You can see the various headings where you can look for more information and we will be looking at some of these in more depth as we go through the presentation.  Under the money troubles heading you will find our cost of living campaign which looks like this</a:t>
            </a:r>
          </a:p>
        </p:txBody>
      </p:sp>
      <p:sp>
        <p:nvSpPr>
          <p:cNvPr id="4" name="Slide Number Placeholder 3"/>
          <p:cNvSpPr>
            <a:spLocks noGrp="1"/>
          </p:cNvSpPr>
          <p:nvPr>
            <p:ph type="sldNum" sz="quarter" idx="5"/>
          </p:nvPr>
        </p:nvSpPr>
        <p:spPr/>
        <p:txBody>
          <a:bodyPr/>
          <a:lstStyle/>
          <a:p>
            <a:fld id="{01FE8CC8-5280-4288-930E-F7165ED092ED}" type="slidenum">
              <a:rPr lang="en-GB" smtClean="0"/>
              <a:t>7</a:t>
            </a:fld>
            <a:endParaRPr lang="en-GB" dirty="0"/>
          </a:p>
        </p:txBody>
      </p:sp>
    </p:spTree>
    <p:extLst>
      <p:ext uri="{BB962C8B-B14F-4D97-AF65-F5344CB8AC3E}">
        <p14:creationId xmlns:p14="http://schemas.microsoft.com/office/powerpoint/2010/main" val="1839820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Here is our cost of living campaign.  You can see the relevant headings that has lots of information and guidance for you to check out.  There articles are also available in video format which is about 3-4 minutes long.</a:t>
            </a:r>
          </a:p>
        </p:txBody>
      </p:sp>
      <p:sp>
        <p:nvSpPr>
          <p:cNvPr id="4" name="Slide Number Placeholder 3"/>
          <p:cNvSpPr>
            <a:spLocks noGrp="1"/>
          </p:cNvSpPr>
          <p:nvPr>
            <p:ph type="sldNum" sz="quarter" idx="5"/>
          </p:nvPr>
        </p:nvSpPr>
        <p:spPr/>
        <p:txBody>
          <a:bodyPr/>
          <a:lstStyle/>
          <a:p>
            <a:fld id="{01FE8CC8-5280-4288-930E-F7165ED092ED}" type="slidenum">
              <a:rPr lang="en-GB" smtClean="0"/>
              <a:t>8</a:t>
            </a:fld>
            <a:endParaRPr lang="en-GB" dirty="0"/>
          </a:p>
        </p:txBody>
      </p:sp>
    </p:spTree>
    <p:extLst>
      <p:ext uri="{BB962C8B-B14F-4D97-AF65-F5344CB8AC3E}">
        <p14:creationId xmlns:p14="http://schemas.microsoft.com/office/powerpoint/2010/main" val="1624683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none" dirty="0"/>
              <a:t>You can also access this guidance via phone, webchat or even </a:t>
            </a:r>
            <a:r>
              <a:rPr lang="en-GB" b="0" u="none" dirty="0" err="1"/>
              <a:t>whatsapp</a:t>
            </a:r>
            <a:r>
              <a:rPr lang="en-GB" b="0" u="none" dirty="0"/>
              <a:t>.  Lines are open and chat is available Monday – Friday 10.00am – 6.00pm </a:t>
            </a:r>
          </a:p>
          <a:p>
            <a:endParaRPr lang="en-GB" b="1" u="sng" dirty="0"/>
          </a:p>
        </p:txBody>
      </p:sp>
      <p:sp>
        <p:nvSpPr>
          <p:cNvPr id="4" name="Slide Number Placeholder 3"/>
          <p:cNvSpPr>
            <a:spLocks noGrp="1"/>
          </p:cNvSpPr>
          <p:nvPr>
            <p:ph type="sldNum" sz="quarter" idx="5"/>
          </p:nvPr>
        </p:nvSpPr>
        <p:spPr/>
        <p:txBody>
          <a:bodyPr/>
          <a:lstStyle/>
          <a:p>
            <a:pPr defTabSz="966246">
              <a:defRPr/>
            </a:pPr>
            <a:fld id="{CF7C2F08-F948-41DE-9E53-847D7F0E5C33}" type="slidenum">
              <a:rPr lang="en-GB">
                <a:solidFill>
                  <a:prstClr val="black"/>
                </a:solidFill>
                <a:latin typeface="Calibri" panose="020F0502020204030204"/>
              </a:rPr>
              <a:pPr defTabSz="966246">
                <a:defRPr/>
              </a:pPr>
              <a:t>9</a:t>
            </a:fld>
            <a:endParaRPr lang="en-GB" dirty="0">
              <a:solidFill>
                <a:prstClr val="black"/>
              </a:solidFill>
              <a:latin typeface="Calibri" panose="020F0502020204030204"/>
            </a:endParaRPr>
          </a:p>
        </p:txBody>
      </p:sp>
    </p:spTree>
    <p:extLst>
      <p:ext uri="{BB962C8B-B14F-4D97-AF65-F5344CB8AC3E}">
        <p14:creationId xmlns:p14="http://schemas.microsoft.com/office/powerpoint/2010/main" val="32353110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5"/>
            <a:ext cx="7811455" cy="2223655"/>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5861050"/>
            <a:ext cx="4364037" cy="788988"/>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351010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amp; 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5972677" y="1978701"/>
            <a:ext cx="5942250" cy="4198261"/>
          </a:xfrm>
        </p:spPr>
        <p:txBody>
          <a:bodyPr numCol="1" spcCol="0"/>
          <a:lstStyle>
            <a:lvl1pPr>
              <a:defRPr b="1">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1316414" y="5403331"/>
            <a:ext cx="1384428"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3184598" y="5400743"/>
            <a:ext cx="996984"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p:nvPr>
        </p:nvSpPr>
        <p:spPr>
          <a:xfrm>
            <a:off x="4180321" y="5400743"/>
            <a:ext cx="915661"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1" name="Text Placeholder 7">
            <a:extLst>
              <a:ext uri="{FF2B5EF4-FFF2-40B4-BE49-F238E27FC236}">
                <a16:creationId xmlns:a16="http://schemas.microsoft.com/office/drawing/2014/main" id="{9969BE2A-3E2F-4122-AFC9-7D0D9EF5A5F9}"/>
              </a:ext>
            </a:extLst>
          </p:cNvPr>
          <p:cNvSpPr>
            <a:spLocks noGrp="1"/>
          </p:cNvSpPr>
          <p:nvPr>
            <p:ph type="body" sz="quarter" idx="16"/>
          </p:nvPr>
        </p:nvSpPr>
        <p:spPr>
          <a:xfrm>
            <a:off x="5095982" y="5400743"/>
            <a:ext cx="863029"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Tree>
    <p:extLst>
      <p:ext uri="{BB962C8B-B14F-4D97-AF65-F5344CB8AC3E}">
        <p14:creationId xmlns:p14="http://schemas.microsoft.com/office/powerpoint/2010/main" val="2442545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400305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amp; Image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3419381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 Column &amp; Image C">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bg1">
                    <a:lumMod val="85000"/>
                    <a:lumOff val="15000"/>
                  </a:schemeClr>
                </a:solidFill>
              </a:defRPr>
            </a:lvl1pPr>
            <a:lvl2pPr>
              <a:defRPr>
                <a:solidFill>
                  <a:schemeClr val="bg1">
                    <a:lumMod val="85000"/>
                    <a:lumOff val="15000"/>
                  </a:schemeClr>
                </a:solidFill>
              </a:defRPr>
            </a:lvl2pPr>
            <a:lvl3pPr>
              <a:defRPr>
                <a:solidFill>
                  <a:schemeClr val="bg1">
                    <a:lumMod val="85000"/>
                    <a:lumOff val="15000"/>
                  </a:schemeClr>
                </a:solidFill>
              </a:defRPr>
            </a:lvl3pPr>
            <a:lvl4pPr>
              <a:defRPr>
                <a:solidFill>
                  <a:schemeClr val="bg1">
                    <a:lumMod val="85000"/>
                    <a:lumOff val="15000"/>
                  </a:schemeClr>
                </a:solidFill>
              </a:defRPr>
            </a:lvl4pPr>
            <a:lvl5pPr>
              <a:defRPr>
                <a:solidFill>
                  <a:schemeClr val="bg1">
                    <a:lumMod val="85000"/>
                    <a:lumOff val="1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25608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amp; Image D">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08343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6458299" y="4645566"/>
            <a:ext cx="1859532" cy="921045"/>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8856593" y="4645565"/>
            <a:ext cx="1859532" cy="921046"/>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hasCustomPrompt="1"/>
          </p:nvPr>
        </p:nvSpPr>
        <p:spPr>
          <a:xfrm>
            <a:off x="6458299" y="3732364"/>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12C2825E-20E8-4600-AD69-BFFEF1A95884}"/>
              </a:ext>
            </a:extLst>
          </p:cNvPr>
          <p:cNvSpPr>
            <a:spLocks noGrp="1"/>
          </p:cNvSpPr>
          <p:nvPr>
            <p:ph type="body" sz="quarter" idx="16" hasCustomPrompt="1"/>
          </p:nvPr>
        </p:nvSpPr>
        <p:spPr>
          <a:xfrm>
            <a:off x="8856593" y="3732363"/>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3" name="Text Placeholder 7">
            <a:extLst>
              <a:ext uri="{FF2B5EF4-FFF2-40B4-BE49-F238E27FC236}">
                <a16:creationId xmlns:a16="http://schemas.microsoft.com/office/drawing/2014/main" id="{38517BAA-BD77-49B0-8280-51A01C3BD495}"/>
              </a:ext>
            </a:extLst>
          </p:cNvPr>
          <p:cNvSpPr>
            <a:spLocks noGrp="1"/>
          </p:cNvSpPr>
          <p:nvPr>
            <p:ph type="body" sz="quarter" idx="17"/>
          </p:nvPr>
        </p:nvSpPr>
        <p:spPr>
          <a:xfrm>
            <a:off x="417095" y="2016000"/>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4" name="Text Placeholder 7">
            <a:extLst>
              <a:ext uri="{FF2B5EF4-FFF2-40B4-BE49-F238E27FC236}">
                <a16:creationId xmlns:a16="http://schemas.microsoft.com/office/drawing/2014/main" id="{6FE36CF7-D727-484F-ACCA-680234604850}"/>
              </a:ext>
            </a:extLst>
          </p:cNvPr>
          <p:cNvSpPr>
            <a:spLocks noGrp="1"/>
          </p:cNvSpPr>
          <p:nvPr>
            <p:ph type="body" sz="quarter" idx="18"/>
          </p:nvPr>
        </p:nvSpPr>
        <p:spPr>
          <a:xfrm>
            <a:off x="1605033" y="2016000"/>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5" name="Text Placeholder 7">
            <a:extLst>
              <a:ext uri="{FF2B5EF4-FFF2-40B4-BE49-F238E27FC236}">
                <a16:creationId xmlns:a16="http://schemas.microsoft.com/office/drawing/2014/main" id="{0CE0F5FA-3BEC-4814-80A8-2E7F8D387CEC}"/>
              </a:ext>
            </a:extLst>
          </p:cNvPr>
          <p:cNvSpPr>
            <a:spLocks noGrp="1"/>
          </p:cNvSpPr>
          <p:nvPr>
            <p:ph type="body" sz="quarter" idx="19"/>
          </p:nvPr>
        </p:nvSpPr>
        <p:spPr>
          <a:xfrm>
            <a:off x="417095" y="2525158"/>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6" name="Text Placeholder 7">
            <a:extLst>
              <a:ext uri="{FF2B5EF4-FFF2-40B4-BE49-F238E27FC236}">
                <a16:creationId xmlns:a16="http://schemas.microsoft.com/office/drawing/2014/main" id="{A1E25ED4-A756-4D6F-9FA2-07BD64AAE6A2}"/>
              </a:ext>
            </a:extLst>
          </p:cNvPr>
          <p:cNvSpPr>
            <a:spLocks noGrp="1"/>
          </p:cNvSpPr>
          <p:nvPr>
            <p:ph type="body" sz="quarter" idx="20"/>
          </p:nvPr>
        </p:nvSpPr>
        <p:spPr>
          <a:xfrm>
            <a:off x="1605033" y="2525158"/>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7" name="Text Placeholder 7">
            <a:extLst>
              <a:ext uri="{FF2B5EF4-FFF2-40B4-BE49-F238E27FC236}">
                <a16:creationId xmlns:a16="http://schemas.microsoft.com/office/drawing/2014/main" id="{A2E8750F-1C86-4B15-AA93-8D98885935C7}"/>
              </a:ext>
            </a:extLst>
          </p:cNvPr>
          <p:cNvSpPr>
            <a:spLocks noGrp="1"/>
          </p:cNvSpPr>
          <p:nvPr>
            <p:ph type="body" sz="quarter" idx="21"/>
          </p:nvPr>
        </p:nvSpPr>
        <p:spPr>
          <a:xfrm>
            <a:off x="417095" y="3034316"/>
            <a:ext cx="2115898" cy="372734"/>
          </a:xfrm>
          <a:solidFill>
            <a:schemeClr val="accent2"/>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8" name="Text Placeholder 7">
            <a:extLst>
              <a:ext uri="{FF2B5EF4-FFF2-40B4-BE49-F238E27FC236}">
                <a16:creationId xmlns:a16="http://schemas.microsoft.com/office/drawing/2014/main" id="{1AF9F824-50A3-4FF3-A8CB-4479B11FC815}"/>
              </a:ext>
            </a:extLst>
          </p:cNvPr>
          <p:cNvSpPr>
            <a:spLocks noGrp="1"/>
          </p:cNvSpPr>
          <p:nvPr>
            <p:ph type="body" sz="quarter" idx="22"/>
          </p:nvPr>
        </p:nvSpPr>
        <p:spPr>
          <a:xfrm>
            <a:off x="2397749" y="3034316"/>
            <a:ext cx="2268843" cy="372734"/>
          </a:xfrm>
          <a:solidFill>
            <a:schemeClr val="accent2"/>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9" name="Text Placeholder 7">
            <a:extLst>
              <a:ext uri="{FF2B5EF4-FFF2-40B4-BE49-F238E27FC236}">
                <a16:creationId xmlns:a16="http://schemas.microsoft.com/office/drawing/2014/main" id="{A3BC5504-A1E5-46A7-9C75-A3BA1AE01C2E}"/>
              </a:ext>
            </a:extLst>
          </p:cNvPr>
          <p:cNvSpPr>
            <a:spLocks noGrp="1"/>
          </p:cNvSpPr>
          <p:nvPr>
            <p:ph type="body" sz="quarter" idx="23"/>
          </p:nvPr>
        </p:nvSpPr>
        <p:spPr>
          <a:xfrm>
            <a:off x="417095" y="3545995"/>
            <a:ext cx="2115898"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0" name="Text Placeholder 7">
            <a:extLst>
              <a:ext uri="{FF2B5EF4-FFF2-40B4-BE49-F238E27FC236}">
                <a16:creationId xmlns:a16="http://schemas.microsoft.com/office/drawing/2014/main" id="{923C1C37-9D14-4FF6-BFFB-46657A851971}"/>
              </a:ext>
            </a:extLst>
          </p:cNvPr>
          <p:cNvSpPr>
            <a:spLocks noGrp="1"/>
          </p:cNvSpPr>
          <p:nvPr>
            <p:ph type="body" sz="quarter" idx="24"/>
          </p:nvPr>
        </p:nvSpPr>
        <p:spPr>
          <a:xfrm>
            <a:off x="2397749" y="3545995"/>
            <a:ext cx="2268843"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1" name="Text Placeholder 7">
            <a:extLst>
              <a:ext uri="{FF2B5EF4-FFF2-40B4-BE49-F238E27FC236}">
                <a16:creationId xmlns:a16="http://schemas.microsoft.com/office/drawing/2014/main" id="{167B0A7A-7BBA-408D-B37D-332CE3A14313}"/>
              </a:ext>
            </a:extLst>
          </p:cNvPr>
          <p:cNvSpPr>
            <a:spLocks noGrp="1"/>
          </p:cNvSpPr>
          <p:nvPr>
            <p:ph type="body" sz="quarter" idx="25"/>
          </p:nvPr>
        </p:nvSpPr>
        <p:spPr>
          <a:xfrm>
            <a:off x="390244" y="4052632"/>
            <a:ext cx="178675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2" name="Text Placeholder 7">
            <a:extLst>
              <a:ext uri="{FF2B5EF4-FFF2-40B4-BE49-F238E27FC236}">
                <a16:creationId xmlns:a16="http://schemas.microsoft.com/office/drawing/2014/main" id="{0AB3456D-39A1-49F8-9B4C-CEE2F2932FA1}"/>
              </a:ext>
            </a:extLst>
          </p:cNvPr>
          <p:cNvSpPr>
            <a:spLocks noGrp="1"/>
          </p:cNvSpPr>
          <p:nvPr>
            <p:ph type="body" sz="quarter" idx="26"/>
          </p:nvPr>
        </p:nvSpPr>
        <p:spPr>
          <a:xfrm>
            <a:off x="2007476" y="4052632"/>
            <a:ext cx="1786759"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3" name="Text Placeholder 7">
            <a:extLst>
              <a:ext uri="{FF2B5EF4-FFF2-40B4-BE49-F238E27FC236}">
                <a16:creationId xmlns:a16="http://schemas.microsoft.com/office/drawing/2014/main" id="{0A87370B-6171-48A7-8A51-9F1D1AFD95A1}"/>
              </a:ext>
            </a:extLst>
          </p:cNvPr>
          <p:cNvSpPr>
            <a:spLocks noGrp="1"/>
          </p:cNvSpPr>
          <p:nvPr>
            <p:ph type="body" sz="quarter" idx="27"/>
          </p:nvPr>
        </p:nvSpPr>
        <p:spPr>
          <a:xfrm>
            <a:off x="411840" y="4555964"/>
            <a:ext cx="1187937"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4" name="Text Placeholder 7">
            <a:extLst>
              <a:ext uri="{FF2B5EF4-FFF2-40B4-BE49-F238E27FC236}">
                <a16:creationId xmlns:a16="http://schemas.microsoft.com/office/drawing/2014/main" id="{756EA517-843A-4F73-AB82-53F7DCEA55E0}"/>
              </a:ext>
            </a:extLst>
          </p:cNvPr>
          <p:cNvSpPr>
            <a:spLocks noGrp="1"/>
          </p:cNvSpPr>
          <p:nvPr>
            <p:ph type="body" sz="quarter" idx="28"/>
          </p:nvPr>
        </p:nvSpPr>
        <p:spPr>
          <a:xfrm>
            <a:off x="1475876" y="4555964"/>
            <a:ext cx="92187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5" name="Text Placeholder 7">
            <a:extLst>
              <a:ext uri="{FF2B5EF4-FFF2-40B4-BE49-F238E27FC236}">
                <a16:creationId xmlns:a16="http://schemas.microsoft.com/office/drawing/2014/main" id="{921F0001-9DC1-4EFB-823B-EB69EFFF11D6}"/>
              </a:ext>
            </a:extLst>
          </p:cNvPr>
          <p:cNvSpPr>
            <a:spLocks noGrp="1"/>
          </p:cNvSpPr>
          <p:nvPr>
            <p:ph type="body" sz="quarter" idx="29"/>
          </p:nvPr>
        </p:nvSpPr>
        <p:spPr>
          <a:xfrm>
            <a:off x="377065" y="5035695"/>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6" name="Text Placeholder 7">
            <a:extLst>
              <a:ext uri="{FF2B5EF4-FFF2-40B4-BE49-F238E27FC236}">
                <a16:creationId xmlns:a16="http://schemas.microsoft.com/office/drawing/2014/main" id="{27724CEB-4CD0-46BF-AD3B-3FF6EE63CDA4}"/>
              </a:ext>
            </a:extLst>
          </p:cNvPr>
          <p:cNvSpPr>
            <a:spLocks noGrp="1"/>
          </p:cNvSpPr>
          <p:nvPr>
            <p:ph type="body" sz="quarter" idx="30"/>
          </p:nvPr>
        </p:nvSpPr>
        <p:spPr>
          <a:xfrm>
            <a:off x="1565003" y="5035695"/>
            <a:ext cx="109411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7" name="Picture Placeholder 26">
            <a:extLst>
              <a:ext uri="{FF2B5EF4-FFF2-40B4-BE49-F238E27FC236}">
                <a16:creationId xmlns:a16="http://schemas.microsoft.com/office/drawing/2014/main" id="{D42C5A3D-D9A0-4531-A41E-C3A857476BC7}"/>
              </a:ext>
            </a:extLst>
          </p:cNvPr>
          <p:cNvSpPr>
            <a:spLocks noGrp="1"/>
          </p:cNvSpPr>
          <p:nvPr>
            <p:ph type="pic" sz="quarter" idx="31"/>
          </p:nvPr>
        </p:nvSpPr>
        <p:spPr>
          <a:xfrm>
            <a:off x="6457949" y="1892300"/>
            <a:ext cx="1785539" cy="1654175"/>
          </a:xfrm>
        </p:spPr>
        <p:txBody>
          <a:bodyPr anchor="ctr"/>
          <a:lstStyle>
            <a:lvl1pPr algn="ctr">
              <a:defRPr/>
            </a:lvl1pPr>
          </a:lstStyle>
          <a:p>
            <a:r>
              <a:rPr lang="en-US" dirty="0"/>
              <a:t>Click icon to add picture</a:t>
            </a:r>
            <a:endParaRPr lang="en-GB" dirty="0"/>
          </a:p>
        </p:txBody>
      </p:sp>
      <p:sp>
        <p:nvSpPr>
          <p:cNvPr id="28" name="Picture Placeholder 26">
            <a:extLst>
              <a:ext uri="{FF2B5EF4-FFF2-40B4-BE49-F238E27FC236}">
                <a16:creationId xmlns:a16="http://schemas.microsoft.com/office/drawing/2014/main" id="{44A3A4EE-BC4B-447A-A4F9-DCEA5E5FAA83}"/>
              </a:ext>
            </a:extLst>
          </p:cNvPr>
          <p:cNvSpPr>
            <a:spLocks noGrp="1"/>
          </p:cNvSpPr>
          <p:nvPr>
            <p:ph type="pic" sz="quarter" idx="32"/>
          </p:nvPr>
        </p:nvSpPr>
        <p:spPr>
          <a:xfrm>
            <a:off x="8801427" y="1969857"/>
            <a:ext cx="1785540" cy="1654175"/>
          </a:xfr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2505894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amp; Chart 01">
    <p:spTree>
      <p:nvGrpSpPr>
        <p:cNvPr id="1" name=""/>
        <p:cNvGrpSpPr/>
        <p:nvPr/>
      </p:nvGrpSpPr>
      <p:grpSpPr>
        <a:xfrm>
          <a:off x="0" y="0"/>
          <a:ext cx="0" cy="0"/>
          <a:chOff x="0" y="0"/>
          <a:chExt cx="0" cy="0"/>
        </a:xfrm>
      </p:grpSpPr>
      <p:sp>
        <p:nvSpPr>
          <p:cNvPr id="2" name="Title 1"/>
          <p:cNvSpPr>
            <a:spLocks noGrp="1"/>
          </p:cNvSpPr>
          <p:nvPr>
            <p:ph type="title"/>
          </p:nvPr>
        </p:nvSpPr>
        <p:spPr>
          <a:xfrm>
            <a:off x="576000" y="504967"/>
            <a:ext cx="11327549" cy="1185722"/>
          </a:xfrm>
        </p:spPr>
        <p:txBody>
          <a:bodyPr/>
          <a:lstStyle/>
          <a:p>
            <a:r>
              <a:rPr lang="en-GB"/>
              <a:t>Click to edit Master title style</a:t>
            </a:r>
            <a:endParaRPr lang="en-US"/>
          </a:p>
        </p:txBody>
      </p:sp>
      <p:sp>
        <p:nvSpPr>
          <p:cNvPr id="3" name="Content Placeholder 2"/>
          <p:cNvSpPr>
            <a:spLocks noGrp="1"/>
          </p:cNvSpPr>
          <p:nvPr>
            <p:ph idx="1"/>
          </p:nvPr>
        </p:nvSpPr>
        <p:spPr>
          <a:xfrm>
            <a:off x="574352" y="2420940"/>
            <a:ext cx="5664001" cy="3756025"/>
          </a:xfrm>
        </p:spPr>
        <p:txBody>
          <a:bodyPr/>
          <a:lstStyle>
            <a:lvl1pPr>
              <a:spcBef>
                <a:spcPts val="0"/>
              </a:spcBef>
              <a:spcAft>
                <a:spcPts val="90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11"/>
          </p:nvPr>
        </p:nvSpPr>
        <p:spPr/>
        <p:txBody>
          <a:bodyPr/>
          <a:lstStyle>
            <a:lvl1pPr>
              <a:defRPr baseline="0"/>
            </a:lvl1pPr>
          </a:lstStyle>
          <a:p>
            <a:r>
              <a:rPr lang="en-GB"/>
              <a:t>[Document title]</a:t>
            </a:r>
          </a:p>
        </p:txBody>
      </p:sp>
      <p:sp>
        <p:nvSpPr>
          <p:cNvPr id="6" name="Slide Number Placeholder 5"/>
          <p:cNvSpPr>
            <a:spLocks noGrp="1"/>
          </p:cNvSpPr>
          <p:nvPr>
            <p:ph type="sldNum" sz="quarter" idx="12"/>
          </p:nvPr>
        </p:nvSpPr>
        <p:spPr/>
        <p:txBody>
          <a:bodyPr/>
          <a:lstStyle/>
          <a:p>
            <a:fld id="{D2B8D114-8DD6-4905-A30D-5CEAD97DB2FC}" type="slidenum">
              <a:rPr lang="en-GB" smtClean="0"/>
              <a:t>‹#›</a:t>
            </a:fld>
            <a:endParaRPr lang="en-GB"/>
          </a:p>
        </p:txBody>
      </p:sp>
      <p:sp>
        <p:nvSpPr>
          <p:cNvPr id="9" name="Chart Placeholder 8">
            <a:extLst>
              <a:ext uri="{FF2B5EF4-FFF2-40B4-BE49-F238E27FC236}">
                <a16:creationId xmlns:a16="http://schemas.microsoft.com/office/drawing/2014/main" id="{FC5998E6-EF9B-4384-B460-D9596037F532}"/>
              </a:ext>
            </a:extLst>
          </p:cNvPr>
          <p:cNvSpPr>
            <a:spLocks noGrp="1"/>
          </p:cNvSpPr>
          <p:nvPr>
            <p:ph type="chart" sz="quarter" idx="13"/>
          </p:nvPr>
        </p:nvSpPr>
        <p:spPr>
          <a:xfrm>
            <a:off x="7270812" y="1960563"/>
            <a:ext cx="3675355" cy="4216400"/>
          </a:xfrm>
        </p:spPr>
        <p:txBody>
          <a:bodyPr/>
          <a:lstStyle/>
          <a:p>
            <a:r>
              <a:rPr lang="en-GB"/>
              <a:t>Click icon to add chart</a:t>
            </a:r>
          </a:p>
        </p:txBody>
      </p:sp>
      <p:pic>
        <p:nvPicPr>
          <p:cNvPr id="8" name="Picture 7" descr="Blue text on a black background&#10;&#10;Description automatically generated with medium confidence">
            <a:extLst>
              <a:ext uri="{FF2B5EF4-FFF2-40B4-BE49-F238E27FC236}">
                <a16:creationId xmlns:a16="http://schemas.microsoft.com/office/drawing/2014/main" id="{26502134-0190-974B-AA83-8861CB8920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65149" y="6447883"/>
            <a:ext cx="786387" cy="121920"/>
          </a:xfrm>
          <a:prstGeom prst="rect">
            <a:avLst/>
          </a:prstGeom>
        </p:spPr>
      </p:pic>
    </p:spTree>
    <p:extLst>
      <p:ext uri="{BB962C8B-B14F-4D97-AF65-F5344CB8AC3E}">
        <p14:creationId xmlns:p14="http://schemas.microsoft.com/office/powerpoint/2010/main" val="3572775477"/>
      </p:ext>
    </p:extLst>
  </p:cSld>
  <p:clrMapOvr>
    <a:masterClrMapping/>
  </p:clrMapOvr>
  <p:extLst>
    <p:ext uri="{DCECCB84-F9BA-43D5-87BE-67443E8EF086}">
      <p15:sldGuideLst xmlns:p15="http://schemas.microsoft.com/office/powerpoint/2012/main">
        <p15:guide id="1" orient="horz" pos="1525">
          <p15:clr>
            <a:srgbClr val="FBAE40"/>
          </p15:clr>
        </p15:guide>
        <p15:guide id="2" pos="3840">
          <p15:clr>
            <a:srgbClr val="FBAE40"/>
          </p15:clr>
        </p15:guide>
        <p15:guide id="3" orient="horz" pos="317">
          <p15:clr>
            <a:srgbClr val="FBAE40"/>
          </p15:clr>
        </p15:guide>
        <p15:guide id="4" pos="356">
          <p15:clr>
            <a:srgbClr val="FBAE40"/>
          </p15:clr>
        </p15:guide>
        <p15:guide id="5" pos="7309">
          <p15:clr>
            <a:srgbClr val="FBAE40"/>
          </p15:clr>
        </p15:guide>
        <p15:guide id="6" orient="horz" pos="3893">
          <p15:clr>
            <a:srgbClr val="FBAE40"/>
          </p15:clr>
        </p15:guide>
        <p15:guide id="7" orient="horz" pos="1071">
          <p15:clr>
            <a:srgbClr val="FBAE40"/>
          </p15:clr>
        </p15:guide>
        <p15:guide id="8" pos="48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5"/>
            <a:ext cx="7811455" cy="2223655"/>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5861050"/>
            <a:ext cx="4364036" cy="396000"/>
          </a:xfrm>
        </p:spPr>
        <p:txBody>
          <a:bodyPr>
            <a:normAutofit/>
          </a:bodyPr>
          <a:lstStyle>
            <a:lvl1pPr>
              <a:lnSpc>
                <a:spcPts val="2600"/>
              </a:lnSpc>
              <a:spcAft>
                <a:spcPts val="0"/>
              </a:spcAft>
              <a:defRPr sz="2300" b="1">
                <a:solidFill>
                  <a:schemeClr val="tx1"/>
                </a:solidFill>
                <a:latin typeface="+mn-lt"/>
              </a:defRPr>
            </a:lvl1pPr>
            <a:lvl2pPr marL="0" indent="0">
              <a:buNone/>
              <a:defRPr/>
            </a:lvl2pPr>
          </a:lstStyle>
          <a:p>
            <a:pPr lvl="0"/>
            <a:r>
              <a:rPr lang="en-US"/>
              <a:t>Edit Master text styles</a:t>
            </a:r>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432000"/>
            <a:ext cx="2048540" cy="651600"/>
          </a:xfrm>
          <a:prstGeom prst="rect">
            <a:avLst/>
          </a:prstGeom>
        </p:spPr>
      </p:pic>
      <p:sp>
        <p:nvSpPr>
          <p:cNvPr id="7" name="Date Placeholder 3">
            <a:extLst>
              <a:ext uri="{FF2B5EF4-FFF2-40B4-BE49-F238E27FC236}">
                <a16:creationId xmlns:a16="http://schemas.microsoft.com/office/drawing/2014/main" id="{ECF3F1DF-EF9B-4426-BEDF-593D9BD5C915}"/>
              </a:ext>
            </a:extLst>
          </p:cNvPr>
          <p:cNvSpPr>
            <a:spLocks noGrp="1"/>
          </p:cNvSpPr>
          <p:nvPr>
            <p:ph type="dt" sz="half" idx="2"/>
          </p:nvPr>
        </p:nvSpPr>
        <p:spPr>
          <a:xfrm>
            <a:off x="431999" y="6234300"/>
            <a:ext cx="4364037" cy="421362"/>
          </a:xfrm>
          <a:prstGeom prst="rect">
            <a:avLst/>
          </a:prstGeom>
        </p:spPr>
        <p:txBody>
          <a:bodyPr vert="horz" lIns="0" tIns="0" rIns="0" bIns="0" rtlCol="0" anchor="t"/>
          <a:lstStyle>
            <a:lvl1pPr algn="l">
              <a:lnSpc>
                <a:spcPts val="2300"/>
              </a:lnSpc>
              <a:defRPr sz="2300">
                <a:solidFill>
                  <a:schemeClr val="tx1"/>
                </a:solidFill>
              </a:defRPr>
            </a:lvl1pPr>
          </a:lstStyle>
          <a:p>
            <a:fld id="{EB0DDC5B-68A1-44AF-8A00-FCA3259763E7}" type="datetime1">
              <a:rPr lang="en-GB" smtClean="0"/>
              <a:t>23/09/2024</a:t>
            </a:fld>
            <a:endParaRPr lang="en-GB" dirty="0"/>
          </a:p>
        </p:txBody>
      </p:sp>
    </p:spTree>
    <p:extLst>
      <p:ext uri="{BB962C8B-B14F-4D97-AF65-F5344CB8AC3E}">
        <p14:creationId xmlns:p14="http://schemas.microsoft.com/office/powerpoint/2010/main" val="156758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XL Logo">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1781563" y="3391637"/>
            <a:ext cx="8628873" cy="1828800"/>
          </a:xfrm>
        </p:spPr>
        <p:txBody>
          <a:bodyPr anchor="t">
            <a:normAutofit/>
          </a:bodyPr>
          <a:lstStyle>
            <a:lvl1pPr algn="ctr">
              <a:lnSpc>
                <a:spcPts val="7000"/>
              </a:lnSpc>
              <a:defRPr sz="6400">
                <a:solidFill>
                  <a:schemeClr val="bg2"/>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1781563" y="5220437"/>
            <a:ext cx="8628873" cy="953761"/>
          </a:xfrm>
        </p:spPr>
        <p:txBody>
          <a:bodyPr anchor="t"/>
          <a:lstStyle>
            <a:lvl1pPr marL="0" indent="0" algn="ctr">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2" name="Text Placeholder 8">
            <a:extLst>
              <a:ext uri="{FF2B5EF4-FFF2-40B4-BE49-F238E27FC236}">
                <a16:creationId xmlns:a16="http://schemas.microsoft.com/office/drawing/2014/main" id="{126752ED-E7B1-4342-B1DE-DFAD1BC05039}"/>
              </a:ext>
            </a:extLst>
          </p:cNvPr>
          <p:cNvSpPr>
            <a:spLocks noGrp="1"/>
          </p:cNvSpPr>
          <p:nvPr>
            <p:ph type="body" sz="quarter" idx="10"/>
          </p:nvPr>
        </p:nvSpPr>
        <p:spPr>
          <a:xfrm>
            <a:off x="432000" y="5861050"/>
            <a:ext cx="4364036" cy="396000"/>
          </a:xfrm>
        </p:spPr>
        <p:txBody>
          <a:bodyPr>
            <a:normAutofit/>
          </a:bodyPr>
          <a:lstStyle>
            <a:lvl1pPr>
              <a:lnSpc>
                <a:spcPts val="2600"/>
              </a:lnSpc>
              <a:spcAft>
                <a:spcPts val="0"/>
              </a:spcAft>
              <a:defRPr sz="2300" b="1">
                <a:solidFill>
                  <a:schemeClr val="bg2"/>
                </a:solidFill>
                <a:latin typeface="+mn-lt"/>
              </a:defRPr>
            </a:lvl1pPr>
            <a:lvl2pPr marL="0" indent="0">
              <a:buNone/>
              <a:defRPr/>
            </a:lvl2pPr>
          </a:lstStyle>
          <a:p>
            <a:pPr lvl="0"/>
            <a:r>
              <a:rPr lang="en-US"/>
              <a:t>Edit Master text styles</a:t>
            </a:r>
          </a:p>
        </p:txBody>
      </p:sp>
      <p:sp>
        <p:nvSpPr>
          <p:cNvPr id="13" name="Date Placeholder 3">
            <a:extLst>
              <a:ext uri="{FF2B5EF4-FFF2-40B4-BE49-F238E27FC236}">
                <a16:creationId xmlns:a16="http://schemas.microsoft.com/office/drawing/2014/main" id="{A78B2DAE-3E83-48C0-9D92-EBFEA2BEDD20}"/>
              </a:ext>
            </a:extLst>
          </p:cNvPr>
          <p:cNvSpPr>
            <a:spLocks noGrp="1"/>
          </p:cNvSpPr>
          <p:nvPr>
            <p:ph type="dt" sz="half" idx="2"/>
          </p:nvPr>
        </p:nvSpPr>
        <p:spPr>
          <a:xfrm>
            <a:off x="431999" y="6234300"/>
            <a:ext cx="4364037" cy="421362"/>
          </a:xfrm>
          <a:prstGeom prst="rect">
            <a:avLst/>
          </a:prstGeom>
        </p:spPr>
        <p:txBody>
          <a:bodyPr vert="horz" lIns="0" tIns="0" rIns="0" bIns="0" rtlCol="0" anchor="t"/>
          <a:lstStyle>
            <a:lvl1pPr algn="l">
              <a:lnSpc>
                <a:spcPts val="2300"/>
              </a:lnSpc>
              <a:defRPr sz="2300">
                <a:solidFill>
                  <a:schemeClr val="bg2"/>
                </a:solidFill>
              </a:defRPr>
            </a:lvl1pPr>
          </a:lstStyle>
          <a:p>
            <a:fld id="{C86A0379-4119-4FDB-B688-CAEBE76A7919}" type="datetime1">
              <a:rPr lang="en-GB" smtClean="0"/>
              <a:t>23/09/2024</a:t>
            </a:fld>
            <a:endParaRPr lang="en-GB" dirty="0"/>
          </a:p>
        </p:txBody>
      </p:sp>
      <p:pic>
        <p:nvPicPr>
          <p:cNvPr id="6" name="Picture 5" descr="A picture containing object&#10;&#10;Description automatically generated">
            <a:extLst>
              <a:ext uri="{FF2B5EF4-FFF2-40B4-BE49-F238E27FC236}">
                <a16:creationId xmlns:a16="http://schemas.microsoft.com/office/drawing/2014/main" id="{A1070BB5-D59C-4DDC-B513-859B98C81C5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831209" y="988044"/>
            <a:ext cx="4968000" cy="1580308"/>
          </a:xfrm>
          <a:prstGeom prst="rect">
            <a:avLst/>
          </a:prstGeom>
        </p:spPr>
      </p:pic>
    </p:spTree>
    <p:extLst>
      <p:ext uri="{BB962C8B-B14F-4D97-AF65-F5344CB8AC3E}">
        <p14:creationId xmlns:p14="http://schemas.microsoft.com/office/powerpoint/2010/main" val="2487343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Slide Blu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853149"/>
            <a:ext cx="8628873" cy="1828800"/>
          </a:xfrm>
        </p:spPr>
        <p:txBody>
          <a:bodyPr anchor="t">
            <a:normAutofit/>
          </a:bodyPr>
          <a:lstStyle>
            <a:lvl1pPr algn="l">
              <a:lnSpc>
                <a:spcPct val="100000"/>
              </a:lnSpc>
              <a:defRPr sz="10000">
                <a:solidFill>
                  <a:schemeClr val="tx1"/>
                </a:solidFill>
              </a:defRPr>
            </a:lvl1pPr>
          </a:lstStyle>
          <a:p>
            <a:r>
              <a:rPr lang="en-US" dirty="0"/>
              <a:t>Thank you </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4539916"/>
            <a:ext cx="5246905" cy="1524000"/>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432000"/>
            <a:ext cx="2048260" cy="651511"/>
          </a:xfrm>
          <a:prstGeom prst="rect">
            <a:avLst/>
          </a:prstGeom>
        </p:spPr>
      </p:pic>
    </p:spTree>
    <p:extLst>
      <p:ext uri="{BB962C8B-B14F-4D97-AF65-F5344CB8AC3E}">
        <p14:creationId xmlns:p14="http://schemas.microsoft.com/office/powerpoint/2010/main" val="3863151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853149"/>
            <a:ext cx="8628873" cy="1828800"/>
          </a:xfrm>
        </p:spPr>
        <p:txBody>
          <a:bodyPr anchor="t">
            <a:normAutofit/>
          </a:bodyPr>
          <a:lstStyle>
            <a:lvl1pPr algn="l">
              <a:lnSpc>
                <a:spcPct val="100000"/>
              </a:lnSpc>
              <a:defRPr sz="10000">
                <a:solidFill>
                  <a:schemeClr val="tx1"/>
                </a:solidFill>
              </a:defRPr>
            </a:lvl1pPr>
          </a:lstStyle>
          <a:p>
            <a:r>
              <a:rPr lang="en-US" dirty="0"/>
              <a:t>Thank you </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4539916"/>
            <a:ext cx="5246905" cy="1524000"/>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3495923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Whi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1781563" y="3600183"/>
            <a:ext cx="8628873" cy="953761"/>
          </a:xfrm>
        </p:spPr>
        <p:txBody>
          <a:bodyPr anchor="t">
            <a:normAutofit/>
          </a:bodyPr>
          <a:lstStyle>
            <a:lvl1pPr algn="ctr">
              <a:lnSpc>
                <a:spcPts val="7000"/>
              </a:lnSpc>
              <a:defRPr sz="6400">
                <a:solidFill>
                  <a:schemeClr val="bg2"/>
                </a:solidFill>
              </a:defRPr>
            </a:lvl1pPr>
          </a:lstStyle>
          <a:p>
            <a:r>
              <a:rPr lang="en-US" dirty="0"/>
              <a:t>Thank you</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1781563" y="4684295"/>
            <a:ext cx="8628873" cy="953761"/>
          </a:xfrm>
        </p:spPr>
        <p:txBody>
          <a:bodyPr anchor="t"/>
          <a:lstStyle>
            <a:lvl1pPr marL="0" indent="0" algn="ctr">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6" name="Picture 5" descr="A picture containing object&#10;&#10;Description automatically generated">
            <a:extLst>
              <a:ext uri="{FF2B5EF4-FFF2-40B4-BE49-F238E27FC236}">
                <a16:creationId xmlns:a16="http://schemas.microsoft.com/office/drawing/2014/main" id="{A1070BB5-D59C-4DDC-B513-859B98C81C5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831209" y="988044"/>
            <a:ext cx="4968000" cy="1580308"/>
          </a:xfrm>
          <a:prstGeom prst="rect">
            <a:avLst/>
          </a:prstGeom>
        </p:spPr>
      </p:pic>
    </p:spTree>
    <p:extLst>
      <p:ext uri="{BB962C8B-B14F-4D97-AF65-F5344CB8AC3E}">
        <p14:creationId xmlns:p14="http://schemas.microsoft.com/office/powerpoint/2010/main" val="3493525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XL Logo Slide">
    <p:bg>
      <p:bgPr>
        <a:solidFill>
          <a:schemeClr val="tx1"/>
        </a:solidFill>
        <a:effectLst/>
      </p:bgPr>
    </p:bg>
    <p:spTree>
      <p:nvGrpSpPr>
        <p:cNvPr id="1" name=""/>
        <p:cNvGrpSpPr/>
        <p:nvPr/>
      </p:nvGrpSpPr>
      <p:grpSpPr>
        <a:xfrm>
          <a:off x="0" y="0"/>
          <a:ext cx="0" cy="0"/>
          <a:chOff x="0" y="0"/>
          <a:chExt cx="0" cy="0"/>
        </a:xfrm>
      </p:grpSpPr>
      <p:pic>
        <p:nvPicPr>
          <p:cNvPr id="5" name="Picture 4" descr="A picture containing object&#10;&#10;Description automatically generated">
            <a:extLst>
              <a:ext uri="{FF2B5EF4-FFF2-40B4-BE49-F238E27FC236}">
                <a16:creationId xmlns:a16="http://schemas.microsoft.com/office/drawing/2014/main" id="{8F337CE3-49B6-4107-92AE-6478626382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68000" y="2340000"/>
            <a:ext cx="7671600" cy="2440357"/>
          </a:xfrm>
          <a:prstGeom prst="rect">
            <a:avLst/>
          </a:prstGeom>
        </p:spPr>
      </p:pic>
    </p:spTree>
    <p:extLst>
      <p:ext uri="{BB962C8B-B14F-4D97-AF65-F5344CB8AC3E}">
        <p14:creationId xmlns:p14="http://schemas.microsoft.com/office/powerpoint/2010/main" val="169972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White">
    <p:bg>
      <p:bgPr>
        <a:solidFill>
          <a:schemeClr val="tx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bg2"/>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4543038"/>
            <a:ext cx="4364035" cy="396000"/>
          </a:xfrm>
        </p:spPr>
        <p:txBody>
          <a:bodyPr>
            <a:normAutofit/>
          </a:bodyPr>
          <a:lstStyle>
            <a:lvl1pPr>
              <a:lnSpc>
                <a:spcPts val="2600"/>
              </a:lnSpc>
              <a:spcAft>
                <a:spcPts val="0"/>
              </a:spcAft>
              <a:defRPr sz="2300" b="1">
                <a:solidFill>
                  <a:schemeClr val="bg2"/>
                </a:solidFill>
                <a:latin typeface="+mn-lt"/>
              </a:defRPr>
            </a:lvl1pPr>
            <a:lvl2pPr marL="0" indent="0">
              <a:buNone/>
              <a:defRPr/>
            </a:lvl2pPr>
          </a:lstStyle>
          <a:p>
            <a:pPr lvl="0"/>
            <a:r>
              <a:rPr lang="en-US"/>
              <a:t>Edit Master text styles</a:t>
            </a:r>
          </a:p>
        </p:txBody>
      </p:sp>
      <p:pic>
        <p:nvPicPr>
          <p:cNvPr id="5" name="Picture 4" descr="A picture containing object&#10;&#10;Description automatically generated">
            <a:extLst>
              <a:ext uri="{FF2B5EF4-FFF2-40B4-BE49-F238E27FC236}">
                <a16:creationId xmlns:a16="http://schemas.microsoft.com/office/drawing/2014/main" id="{E35F2474-A589-4D8F-B026-0FF43989B1A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
        <p:nvSpPr>
          <p:cNvPr id="7" name="Date Placeholder 3">
            <a:extLst>
              <a:ext uri="{FF2B5EF4-FFF2-40B4-BE49-F238E27FC236}">
                <a16:creationId xmlns:a16="http://schemas.microsoft.com/office/drawing/2014/main" id="{DD401AEE-597E-4D1E-8DFA-9D83265468FD}"/>
              </a:ext>
            </a:extLst>
          </p:cNvPr>
          <p:cNvSpPr>
            <a:spLocks noGrp="1"/>
          </p:cNvSpPr>
          <p:nvPr>
            <p:ph type="dt" sz="half" idx="2"/>
          </p:nvPr>
        </p:nvSpPr>
        <p:spPr>
          <a:xfrm>
            <a:off x="431999" y="4938900"/>
            <a:ext cx="4364037" cy="421362"/>
          </a:xfrm>
          <a:prstGeom prst="rect">
            <a:avLst/>
          </a:prstGeom>
        </p:spPr>
        <p:txBody>
          <a:bodyPr vert="horz" lIns="0" tIns="0" rIns="0" bIns="0" rtlCol="0" anchor="t"/>
          <a:lstStyle>
            <a:lvl1pPr algn="l">
              <a:lnSpc>
                <a:spcPts val="2300"/>
              </a:lnSpc>
              <a:defRPr sz="2300">
                <a:solidFill>
                  <a:schemeClr val="bg2"/>
                </a:solidFill>
              </a:defRPr>
            </a:lvl1pPr>
          </a:lstStyle>
          <a:p>
            <a:fld id="{2CBAB499-92CF-40EB-8042-0315FBC97BEC}" type="datetime1">
              <a:rPr lang="en-GB" smtClean="0"/>
              <a:t>23/09/2024</a:t>
            </a:fld>
            <a:endParaRPr lang="en-GB" dirty="0"/>
          </a:p>
        </p:txBody>
      </p:sp>
    </p:spTree>
    <p:extLst>
      <p:ext uri="{BB962C8B-B14F-4D97-AF65-F5344CB8AC3E}">
        <p14:creationId xmlns:p14="http://schemas.microsoft.com/office/powerpoint/2010/main" val="18919079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chemeClr val="bg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pic>
        <p:nvPicPr>
          <p:cNvPr id="7" name="Picture 6">
            <a:extLst>
              <a:ext uri="{FF2B5EF4-FFF2-40B4-BE49-F238E27FC236}">
                <a16:creationId xmlns:a16="http://schemas.microsoft.com/office/drawing/2014/main" id="{CECE8087-8491-4D5F-8320-2B448136641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8722" y="432000"/>
            <a:ext cx="2048260" cy="651511"/>
          </a:xfrm>
          <a:prstGeom prst="rect">
            <a:avLst/>
          </a:prstGeom>
        </p:spPr>
      </p:pic>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1" name="Text Placeholder 8">
            <a:extLst>
              <a:ext uri="{FF2B5EF4-FFF2-40B4-BE49-F238E27FC236}">
                <a16:creationId xmlns:a16="http://schemas.microsoft.com/office/drawing/2014/main" id="{823B4861-52BE-4992-8234-2C6AAB8ACFBE}"/>
              </a:ext>
            </a:extLst>
          </p:cNvPr>
          <p:cNvSpPr>
            <a:spLocks noGrp="1"/>
          </p:cNvSpPr>
          <p:nvPr>
            <p:ph type="body" sz="quarter" idx="10"/>
          </p:nvPr>
        </p:nvSpPr>
        <p:spPr>
          <a:xfrm>
            <a:off x="432000" y="4543037"/>
            <a:ext cx="4364037" cy="396000"/>
          </a:xfrm>
        </p:spPr>
        <p:txBody>
          <a:bodyPr>
            <a:normAutofit/>
          </a:bodyPr>
          <a:lstStyle>
            <a:lvl1pPr>
              <a:lnSpc>
                <a:spcPts val="2600"/>
              </a:lnSpc>
              <a:spcAft>
                <a:spcPts val="0"/>
              </a:spcAft>
              <a:defRPr sz="2300" b="1">
                <a:solidFill>
                  <a:schemeClr val="tx1"/>
                </a:solidFill>
                <a:latin typeface="+mn-lt"/>
              </a:defRPr>
            </a:lvl1pPr>
            <a:lvl2pPr marL="0" indent="0">
              <a:buNone/>
              <a:defRPr/>
            </a:lvl2pPr>
          </a:lstStyle>
          <a:p>
            <a:pPr lvl="0"/>
            <a:r>
              <a:rPr lang="en-US"/>
              <a:t>Edit Master text styles</a:t>
            </a:r>
          </a:p>
        </p:txBody>
      </p:sp>
      <p:sp>
        <p:nvSpPr>
          <p:cNvPr id="9" name="Date Placeholder 3">
            <a:extLst>
              <a:ext uri="{FF2B5EF4-FFF2-40B4-BE49-F238E27FC236}">
                <a16:creationId xmlns:a16="http://schemas.microsoft.com/office/drawing/2014/main" id="{00BDFF2A-FF65-4DAD-B2DE-C46D7AFAB49C}"/>
              </a:ext>
            </a:extLst>
          </p:cNvPr>
          <p:cNvSpPr>
            <a:spLocks noGrp="1"/>
          </p:cNvSpPr>
          <p:nvPr>
            <p:ph type="dt" sz="half" idx="2"/>
          </p:nvPr>
        </p:nvSpPr>
        <p:spPr>
          <a:xfrm>
            <a:off x="431999" y="4938900"/>
            <a:ext cx="4364037" cy="421362"/>
          </a:xfrm>
          <a:prstGeom prst="rect">
            <a:avLst/>
          </a:prstGeom>
        </p:spPr>
        <p:txBody>
          <a:bodyPr vert="horz" lIns="0" tIns="0" rIns="0" bIns="0" rtlCol="0" anchor="t"/>
          <a:lstStyle>
            <a:lvl1pPr algn="l">
              <a:lnSpc>
                <a:spcPts val="2300"/>
              </a:lnSpc>
              <a:defRPr sz="2300">
                <a:solidFill>
                  <a:schemeClr val="tx1"/>
                </a:solidFill>
              </a:defRPr>
            </a:lvl1pPr>
          </a:lstStyle>
          <a:p>
            <a:fld id="{7ED416DB-A55A-4218-9F7F-CA69F106D470}" type="datetime1">
              <a:rPr lang="en-GB" smtClean="0"/>
              <a:t>23/09/2024</a:t>
            </a:fld>
            <a:endParaRPr lang="en-GB" dirty="0"/>
          </a:p>
        </p:txBody>
      </p:sp>
    </p:spTree>
    <p:extLst>
      <p:ext uri="{BB962C8B-B14F-4D97-AF65-F5344CB8AC3E}">
        <p14:creationId xmlns:p14="http://schemas.microsoft.com/office/powerpoint/2010/main" val="1248172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2"/>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14" name="Title 1">
            <a:extLst>
              <a:ext uri="{FF2B5EF4-FFF2-40B4-BE49-F238E27FC236}">
                <a16:creationId xmlns:a16="http://schemas.microsoft.com/office/drawing/2014/main" id="{9287E5CD-33E5-4D7C-95BF-1ABDF8B3B4E5}"/>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15" name="Subtitle 2">
            <a:extLst>
              <a:ext uri="{FF2B5EF4-FFF2-40B4-BE49-F238E27FC236}">
                <a16:creationId xmlns:a16="http://schemas.microsoft.com/office/drawing/2014/main" id="{3CCD5053-13C6-44CC-94CD-6F657D98BE62}"/>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63B120DB-E389-461D-8D64-68004FB6632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432000"/>
            <a:ext cx="2048260" cy="651511"/>
          </a:xfrm>
          <a:prstGeom prst="rect">
            <a:avLst/>
          </a:prstGeom>
        </p:spPr>
      </p:pic>
    </p:spTree>
    <p:extLst>
      <p:ext uri="{BB962C8B-B14F-4D97-AF65-F5344CB8AC3E}">
        <p14:creationId xmlns:p14="http://schemas.microsoft.com/office/powerpoint/2010/main" val="41297674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6"/>
            <a:ext cx="6433749" cy="3884439"/>
          </a:xfrm>
        </p:spPr>
        <p:txBody>
          <a:bodyPr anchor="t">
            <a:normAutofit/>
          </a:bodyPr>
          <a:lstStyle>
            <a:lvl1pPr marL="222250" indent="-222250" algn="l">
              <a:lnSpc>
                <a:spcPts val="4200"/>
              </a:lnSpc>
              <a:defRPr sz="4000" b="0">
                <a:solidFill>
                  <a:schemeClr val="tx1"/>
                </a:solidFill>
              </a:defRPr>
            </a:lvl1pPr>
          </a:lstStyle>
          <a:p>
            <a:r>
              <a:rPr lang="en-US" dirty="0"/>
              <a:t>“Click to edit </a:t>
            </a:r>
            <a:br>
              <a:rPr lang="en-US" dirty="0"/>
            </a:br>
            <a:r>
              <a:rPr lang="en-US" dirty="0"/>
              <a:t>Master title style</a:t>
            </a:r>
            <a:endParaRPr lang="en-GB" dirty="0"/>
          </a:p>
        </p:txBody>
      </p:sp>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668511" y="5005952"/>
            <a:ext cx="6197238" cy="1069383"/>
          </a:xfrm>
        </p:spPr>
        <p:txBody>
          <a:bodyPr anchor="t"/>
          <a:lstStyle>
            <a:lvl1pPr marL="0" indent="0" algn="l">
              <a:lnSpc>
                <a:spcPts val="2600"/>
              </a:lnSpc>
              <a:spcAft>
                <a:spcPts val="0"/>
              </a:spcAft>
              <a:buNone/>
              <a:defRPr sz="2300">
                <a:solidFill>
                  <a:schemeClr val="accent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pic>
        <p:nvPicPr>
          <p:cNvPr id="10" name="Picture 9" descr="A close up of a logo&#10;&#10;Description automatically generated">
            <a:extLst>
              <a:ext uri="{FF2B5EF4-FFF2-40B4-BE49-F238E27FC236}">
                <a16:creationId xmlns:a16="http://schemas.microsoft.com/office/drawing/2014/main" id="{5CFEEC47-9C30-484B-ACCE-34B352774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tretch/>
        </p:blipFill>
        <p:spPr>
          <a:xfrm>
            <a:off x="7132738" y="0"/>
            <a:ext cx="5059262" cy="6095496"/>
          </a:xfrm>
          <a:prstGeom prst="rect">
            <a:avLst/>
          </a:prstGeom>
        </p:spPr>
      </p:pic>
    </p:spTree>
    <p:extLst>
      <p:ext uri="{BB962C8B-B14F-4D97-AF65-F5344CB8AC3E}">
        <p14:creationId xmlns:p14="http://schemas.microsoft.com/office/powerpoint/2010/main" val="4208991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pic>
        <p:nvPicPr>
          <p:cNvPr id="8" name="Picture 7" descr="A picture containing object&#10;&#10;Description automatically generated">
            <a:extLst>
              <a:ext uri="{FF2B5EF4-FFF2-40B4-BE49-F238E27FC236}">
                <a16:creationId xmlns:a16="http://schemas.microsoft.com/office/drawing/2014/main" id="{E683D77A-5870-4571-93F6-F1777CE20DD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1223798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78025"/>
            <a:ext cx="7527977" cy="4198938"/>
          </a:xfrm>
        </p:spPr>
        <p:txBody>
          <a:bodyPr numCol="2" spcCol="21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9" name="Picture 8" descr="A picture containing object&#10;&#10;Description automatically generated">
            <a:extLst>
              <a:ext uri="{FF2B5EF4-FFF2-40B4-BE49-F238E27FC236}">
                <a16:creationId xmlns:a16="http://schemas.microsoft.com/office/drawing/2014/main" id="{7A8F6E86-611E-4D5F-8856-EC481093412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12548420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0" y="1978701"/>
            <a:ext cx="6674653"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pic>
        <p:nvPicPr>
          <p:cNvPr id="9" name="Picture 8" descr="A picture containing object&#10;&#10;Description automatically generated">
            <a:extLst>
              <a:ext uri="{FF2B5EF4-FFF2-40B4-BE49-F238E27FC236}">
                <a16:creationId xmlns:a16="http://schemas.microsoft.com/office/drawing/2014/main" id="{4A32101F-F54F-42AA-8341-C76B5B2909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35469082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 Column &amp; 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5972677" y="1978701"/>
            <a:ext cx="5942250" cy="4198261"/>
          </a:xfrm>
        </p:spPr>
        <p:txBody>
          <a:bodyPr numCol="1" spcCol="0"/>
          <a:lstStyle>
            <a:lvl1pPr>
              <a:defRPr b="1">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1316414" y="5403331"/>
            <a:ext cx="1384428"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3184598" y="5400743"/>
            <a:ext cx="996984"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p:nvPr>
        </p:nvSpPr>
        <p:spPr>
          <a:xfrm>
            <a:off x="4180321" y="5400743"/>
            <a:ext cx="915661"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1" name="Text Placeholder 7">
            <a:extLst>
              <a:ext uri="{FF2B5EF4-FFF2-40B4-BE49-F238E27FC236}">
                <a16:creationId xmlns:a16="http://schemas.microsoft.com/office/drawing/2014/main" id="{9969BE2A-3E2F-4122-AFC9-7D0D9EF5A5F9}"/>
              </a:ext>
            </a:extLst>
          </p:cNvPr>
          <p:cNvSpPr>
            <a:spLocks noGrp="1"/>
          </p:cNvSpPr>
          <p:nvPr>
            <p:ph type="body" sz="quarter" idx="16"/>
          </p:nvPr>
        </p:nvSpPr>
        <p:spPr>
          <a:xfrm>
            <a:off x="5095982" y="5400743"/>
            <a:ext cx="863029"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pic>
        <p:nvPicPr>
          <p:cNvPr id="12" name="Picture 11" descr="A picture containing object&#10;&#10;Description automatically generated">
            <a:extLst>
              <a:ext uri="{FF2B5EF4-FFF2-40B4-BE49-F238E27FC236}">
                <a16:creationId xmlns:a16="http://schemas.microsoft.com/office/drawing/2014/main" id="{2BA8F0AD-ACD8-41D9-856B-6641B54C281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1028605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hite">
    <p:bg>
      <p:bgPr>
        <a:solidFill>
          <a:schemeClr val="tx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bg2"/>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bg2"/>
                </a:solidFill>
                <a:latin typeface="+mn-lt"/>
              </a:defRPr>
            </a:lvl1pPr>
            <a:lvl2pPr marL="0" indent="0">
              <a:buNone/>
              <a:defRPr/>
            </a:lvl2pPr>
          </a:lstStyle>
          <a:p>
            <a:pPr lvl="0"/>
            <a:r>
              <a:rPr lang="en-US"/>
              <a:t>Edit Master text styles</a:t>
            </a:r>
          </a:p>
        </p:txBody>
      </p:sp>
      <p:pic>
        <p:nvPicPr>
          <p:cNvPr id="5" name="Picture 4" descr="A picture containing object&#10;&#10;Description automatically generated">
            <a:extLst>
              <a:ext uri="{FF2B5EF4-FFF2-40B4-BE49-F238E27FC236}">
                <a16:creationId xmlns:a16="http://schemas.microsoft.com/office/drawing/2014/main" id="{E35F2474-A589-4D8F-B026-0FF43989B1A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9200" y="5767200"/>
            <a:ext cx="2048260" cy="651511"/>
          </a:xfrm>
          <a:prstGeom prst="rect">
            <a:avLst/>
          </a:prstGeom>
        </p:spPr>
      </p:pic>
    </p:spTree>
    <p:extLst>
      <p:ext uri="{BB962C8B-B14F-4D97-AF65-F5344CB8AC3E}">
        <p14:creationId xmlns:p14="http://schemas.microsoft.com/office/powerpoint/2010/main" val="856769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pic>
        <p:nvPicPr>
          <p:cNvPr id="8" name="Picture 7" descr="A picture containing object&#10;&#10;Description automatically generated">
            <a:extLst>
              <a:ext uri="{FF2B5EF4-FFF2-40B4-BE49-F238E27FC236}">
                <a16:creationId xmlns:a16="http://schemas.microsoft.com/office/drawing/2014/main" id="{34A9A1F9-04C3-4580-85B6-F53B44FA54D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888604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amp; Image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3287782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Column &amp; Image C">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bg1">
                    <a:lumMod val="85000"/>
                    <a:lumOff val="15000"/>
                  </a:schemeClr>
                </a:solidFill>
              </a:defRPr>
            </a:lvl1pPr>
            <a:lvl2pPr>
              <a:defRPr>
                <a:solidFill>
                  <a:schemeClr val="bg1">
                    <a:lumMod val="85000"/>
                    <a:lumOff val="15000"/>
                  </a:schemeClr>
                </a:solidFill>
              </a:defRPr>
            </a:lvl2pPr>
            <a:lvl3pPr>
              <a:defRPr>
                <a:solidFill>
                  <a:schemeClr val="bg1">
                    <a:lumMod val="85000"/>
                    <a:lumOff val="15000"/>
                  </a:schemeClr>
                </a:solidFill>
              </a:defRPr>
            </a:lvl3pPr>
            <a:lvl4pPr>
              <a:defRPr>
                <a:solidFill>
                  <a:schemeClr val="bg1">
                    <a:lumMod val="85000"/>
                    <a:lumOff val="15000"/>
                  </a:schemeClr>
                </a:solidFill>
              </a:defRPr>
            </a:lvl4pPr>
            <a:lvl5pPr>
              <a:defRPr>
                <a:solidFill>
                  <a:schemeClr val="bg1">
                    <a:lumMod val="85000"/>
                    <a:lumOff val="1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9">
            <a:extLst>
              <a:ext uri="{FF2B5EF4-FFF2-40B4-BE49-F238E27FC236}">
                <a16:creationId xmlns:a16="http://schemas.microsoft.com/office/drawing/2014/main" id="{B1A72F10-40F8-4F90-AFA8-0C89114F9C42}"/>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and Pensions Service</a:t>
            </a:r>
            <a:endParaRPr lang="en-GB" dirty="0"/>
          </a:p>
        </p:txBody>
      </p:sp>
    </p:spTree>
    <p:extLst>
      <p:ext uri="{BB962C8B-B14F-4D97-AF65-F5344CB8AC3E}">
        <p14:creationId xmlns:p14="http://schemas.microsoft.com/office/powerpoint/2010/main" val="15310583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olumn &amp; Image D">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and Pensions Service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2217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6458299" y="4645566"/>
            <a:ext cx="1859532" cy="921045"/>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8856593" y="4645565"/>
            <a:ext cx="1859532" cy="921046"/>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hasCustomPrompt="1"/>
          </p:nvPr>
        </p:nvSpPr>
        <p:spPr>
          <a:xfrm>
            <a:off x="6458299" y="3732364"/>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12C2825E-20E8-4600-AD69-BFFEF1A95884}"/>
              </a:ext>
            </a:extLst>
          </p:cNvPr>
          <p:cNvSpPr>
            <a:spLocks noGrp="1"/>
          </p:cNvSpPr>
          <p:nvPr>
            <p:ph type="body" sz="quarter" idx="16" hasCustomPrompt="1"/>
          </p:nvPr>
        </p:nvSpPr>
        <p:spPr>
          <a:xfrm>
            <a:off x="8856593" y="3732363"/>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3" name="Text Placeholder 7">
            <a:extLst>
              <a:ext uri="{FF2B5EF4-FFF2-40B4-BE49-F238E27FC236}">
                <a16:creationId xmlns:a16="http://schemas.microsoft.com/office/drawing/2014/main" id="{38517BAA-BD77-49B0-8280-51A01C3BD495}"/>
              </a:ext>
            </a:extLst>
          </p:cNvPr>
          <p:cNvSpPr>
            <a:spLocks noGrp="1"/>
          </p:cNvSpPr>
          <p:nvPr>
            <p:ph type="body" sz="quarter" idx="17"/>
          </p:nvPr>
        </p:nvSpPr>
        <p:spPr>
          <a:xfrm>
            <a:off x="417095" y="2016000"/>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4" name="Text Placeholder 7">
            <a:extLst>
              <a:ext uri="{FF2B5EF4-FFF2-40B4-BE49-F238E27FC236}">
                <a16:creationId xmlns:a16="http://schemas.microsoft.com/office/drawing/2014/main" id="{6FE36CF7-D727-484F-ACCA-680234604850}"/>
              </a:ext>
            </a:extLst>
          </p:cNvPr>
          <p:cNvSpPr>
            <a:spLocks noGrp="1"/>
          </p:cNvSpPr>
          <p:nvPr>
            <p:ph type="body" sz="quarter" idx="18"/>
          </p:nvPr>
        </p:nvSpPr>
        <p:spPr>
          <a:xfrm>
            <a:off x="1605033" y="2016000"/>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5" name="Text Placeholder 7">
            <a:extLst>
              <a:ext uri="{FF2B5EF4-FFF2-40B4-BE49-F238E27FC236}">
                <a16:creationId xmlns:a16="http://schemas.microsoft.com/office/drawing/2014/main" id="{0CE0F5FA-3BEC-4814-80A8-2E7F8D387CEC}"/>
              </a:ext>
            </a:extLst>
          </p:cNvPr>
          <p:cNvSpPr>
            <a:spLocks noGrp="1"/>
          </p:cNvSpPr>
          <p:nvPr>
            <p:ph type="body" sz="quarter" idx="19"/>
          </p:nvPr>
        </p:nvSpPr>
        <p:spPr>
          <a:xfrm>
            <a:off x="417095" y="2525158"/>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6" name="Text Placeholder 7">
            <a:extLst>
              <a:ext uri="{FF2B5EF4-FFF2-40B4-BE49-F238E27FC236}">
                <a16:creationId xmlns:a16="http://schemas.microsoft.com/office/drawing/2014/main" id="{A1E25ED4-A756-4D6F-9FA2-07BD64AAE6A2}"/>
              </a:ext>
            </a:extLst>
          </p:cNvPr>
          <p:cNvSpPr>
            <a:spLocks noGrp="1"/>
          </p:cNvSpPr>
          <p:nvPr>
            <p:ph type="body" sz="quarter" idx="20"/>
          </p:nvPr>
        </p:nvSpPr>
        <p:spPr>
          <a:xfrm>
            <a:off x="1605033" y="2525158"/>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7" name="Text Placeholder 7">
            <a:extLst>
              <a:ext uri="{FF2B5EF4-FFF2-40B4-BE49-F238E27FC236}">
                <a16:creationId xmlns:a16="http://schemas.microsoft.com/office/drawing/2014/main" id="{A2E8750F-1C86-4B15-AA93-8D98885935C7}"/>
              </a:ext>
            </a:extLst>
          </p:cNvPr>
          <p:cNvSpPr>
            <a:spLocks noGrp="1"/>
          </p:cNvSpPr>
          <p:nvPr>
            <p:ph type="body" sz="quarter" idx="21"/>
          </p:nvPr>
        </p:nvSpPr>
        <p:spPr>
          <a:xfrm>
            <a:off x="417095" y="3034316"/>
            <a:ext cx="2115898" cy="372734"/>
          </a:xfrm>
          <a:solidFill>
            <a:schemeClr val="accent2"/>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8" name="Text Placeholder 7">
            <a:extLst>
              <a:ext uri="{FF2B5EF4-FFF2-40B4-BE49-F238E27FC236}">
                <a16:creationId xmlns:a16="http://schemas.microsoft.com/office/drawing/2014/main" id="{1AF9F824-50A3-4FF3-A8CB-4479B11FC815}"/>
              </a:ext>
            </a:extLst>
          </p:cNvPr>
          <p:cNvSpPr>
            <a:spLocks noGrp="1"/>
          </p:cNvSpPr>
          <p:nvPr>
            <p:ph type="body" sz="quarter" idx="22"/>
          </p:nvPr>
        </p:nvSpPr>
        <p:spPr>
          <a:xfrm>
            <a:off x="2397749" y="3034316"/>
            <a:ext cx="2268843" cy="372734"/>
          </a:xfrm>
          <a:solidFill>
            <a:schemeClr val="accent2"/>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9" name="Text Placeholder 7">
            <a:extLst>
              <a:ext uri="{FF2B5EF4-FFF2-40B4-BE49-F238E27FC236}">
                <a16:creationId xmlns:a16="http://schemas.microsoft.com/office/drawing/2014/main" id="{A3BC5504-A1E5-46A7-9C75-A3BA1AE01C2E}"/>
              </a:ext>
            </a:extLst>
          </p:cNvPr>
          <p:cNvSpPr>
            <a:spLocks noGrp="1"/>
          </p:cNvSpPr>
          <p:nvPr>
            <p:ph type="body" sz="quarter" idx="23"/>
          </p:nvPr>
        </p:nvSpPr>
        <p:spPr>
          <a:xfrm>
            <a:off x="417095" y="3545995"/>
            <a:ext cx="2115898"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0" name="Text Placeholder 7">
            <a:extLst>
              <a:ext uri="{FF2B5EF4-FFF2-40B4-BE49-F238E27FC236}">
                <a16:creationId xmlns:a16="http://schemas.microsoft.com/office/drawing/2014/main" id="{923C1C37-9D14-4FF6-BFFB-46657A851971}"/>
              </a:ext>
            </a:extLst>
          </p:cNvPr>
          <p:cNvSpPr>
            <a:spLocks noGrp="1"/>
          </p:cNvSpPr>
          <p:nvPr>
            <p:ph type="body" sz="quarter" idx="24"/>
          </p:nvPr>
        </p:nvSpPr>
        <p:spPr>
          <a:xfrm>
            <a:off x="2397749" y="3545995"/>
            <a:ext cx="2268843"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1" name="Text Placeholder 7">
            <a:extLst>
              <a:ext uri="{FF2B5EF4-FFF2-40B4-BE49-F238E27FC236}">
                <a16:creationId xmlns:a16="http://schemas.microsoft.com/office/drawing/2014/main" id="{167B0A7A-7BBA-408D-B37D-332CE3A14313}"/>
              </a:ext>
            </a:extLst>
          </p:cNvPr>
          <p:cNvSpPr>
            <a:spLocks noGrp="1"/>
          </p:cNvSpPr>
          <p:nvPr>
            <p:ph type="body" sz="quarter" idx="25"/>
          </p:nvPr>
        </p:nvSpPr>
        <p:spPr>
          <a:xfrm>
            <a:off x="390244" y="4052632"/>
            <a:ext cx="178675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2" name="Text Placeholder 7">
            <a:extLst>
              <a:ext uri="{FF2B5EF4-FFF2-40B4-BE49-F238E27FC236}">
                <a16:creationId xmlns:a16="http://schemas.microsoft.com/office/drawing/2014/main" id="{0AB3456D-39A1-49F8-9B4C-CEE2F2932FA1}"/>
              </a:ext>
            </a:extLst>
          </p:cNvPr>
          <p:cNvSpPr>
            <a:spLocks noGrp="1"/>
          </p:cNvSpPr>
          <p:nvPr>
            <p:ph type="body" sz="quarter" idx="26"/>
          </p:nvPr>
        </p:nvSpPr>
        <p:spPr>
          <a:xfrm>
            <a:off x="2007476" y="4052632"/>
            <a:ext cx="1786759"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3" name="Text Placeholder 7">
            <a:extLst>
              <a:ext uri="{FF2B5EF4-FFF2-40B4-BE49-F238E27FC236}">
                <a16:creationId xmlns:a16="http://schemas.microsoft.com/office/drawing/2014/main" id="{0A87370B-6171-48A7-8A51-9F1D1AFD95A1}"/>
              </a:ext>
            </a:extLst>
          </p:cNvPr>
          <p:cNvSpPr>
            <a:spLocks noGrp="1"/>
          </p:cNvSpPr>
          <p:nvPr>
            <p:ph type="body" sz="quarter" idx="27"/>
          </p:nvPr>
        </p:nvSpPr>
        <p:spPr>
          <a:xfrm>
            <a:off x="411840" y="4555964"/>
            <a:ext cx="1187937"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4" name="Text Placeholder 7">
            <a:extLst>
              <a:ext uri="{FF2B5EF4-FFF2-40B4-BE49-F238E27FC236}">
                <a16:creationId xmlns:a16="http://schemas.microsoft.com/office/drawing/2014/main" id="{756EA517-843A-4F73-AB82-53F7DCEA55E0}"/>
              </a:ext>
            </a:extLst>
          </p:cNvPr>
          <p:cNvSpPr>
            <a:spLocks noGrp="1"/>
          </p:cNvSpPr>
          <p:nvPr>
            <p:ph type="body" sz="quarter" idx="28"/>
          </p:nvPr>
        </p:nvSpPr>
        <p:spPr>
          <a:xfrm>
            <a:off x="1475876" y="4555964"/>
            <a:ext cx="92187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5" name="Text Placeholder 7">
            <a:extLst>
              <a:ext uri="{FF2B5EF4-FFF2-40B4-BE49-F238E27FC236}">
                <a16:creationId xmlns:a16="http://schemas.microsoft.com/office/drawing/2014/main" id="{921F0001-9DC1-4EFB-823B-EB69EFFF11D6}"/>
              </a:ext>
            </a:extLst>
          </p:cNvPr>
          <p:cNvSpPr>
            <a:spLocks noGrp="1"/>
          </p:cNvSpPr>
          <p:nvPr>
            <p:ph type="body" sz="quarter" idx="29"/>
          </p:nvPr>
        </p:nvSpPr>
        <p:spPr>
          <a:xfrm>
            <a:off x="377065" y="5035695"/>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6" name="Text Placeholder 7">
            <a:extLst>
              <a:ext uri="{FF2B5EF4-FFF2-40B4-BE49-F238E27FC236}">
                <a16:creationId xmlns:a16="http://schemas.microsoft.com/office/drawing/2014/main" id="{27724CEB-4CD0-46BF-AD3B-3FF6EE63CDA4}"/>
              </a:ext>
            </a:extLst>
          </p:cNvPr>
          <p:cNvSpPr>
            <a:spLocks noGrp="1"/>
          </p:cNvSpPr>
          <p:nvPr>
            <p:ph type="body" sz="quarter" idx="30"/>
          </p:nvPr>
        </p:nvSpPr>
        <p:spPr>
          <a:xfrm>
            <a:off x="1565003" y="5035695"/>
            <a:ext cx="109411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7" name="Picture Placeholder 26">
            <a:extLst>
              <a:ext uri="{FF2B5EF4-FFF2-40B4-BE49-F238E27FC236}">
                <a16:creationId xmlns:a16="http://schemas.microsoft.com/office/drawing/2014/main" id="{D42C5A3D-D9A0-4531-A41E-C3A857476BC7}"/>
              </a:ext>
            </a:extLst>
          </p:cNvPr>
          <p:cNvSpPr>
            <a:spLocks noGrp="1"/>
          </p:cNvSpPr>
          <p:nvPr>
            <p:ph type="pic" sz="quarter" idx="31"/>
          </p:nvPr>
        </p:nvSpPr>
        <p:spPr>
          <a:xfrm>
            <a:off x="6457949" y="1892300"/>
            <a:ext cx="1785539" cy="1654175"/>
          </a:xfrm>
        </p:spPr>
        <p:txBody>
          <a:bodyPr anchor="ctr"/>
          <a:lstStyle>
            <a:lvl1pPr algn="ctr">
              <a:defRPr/>
            </a:lvl1pPr>
          </a:lstStyle>
          <a:p>
            <a:r>
              <a:rPr lang="en-US" dirty="0"/>
              <a:t>Click icon to add picture</a:t>
            </a:r>
            <a:endParaRPr lang="en-GB" dirty="0"/>
          </a:p>
        </p:txBody>
      </p:sp>
      <p:sp>
        <p:nvSpPr>
          <p:cNvPr id="28" name="Picture Placeholder 26">
            <a:extLst>
              <a:ext uri="{FF2B5EF4-FFF2-40B4-BE49-F238E27FC236}">
                <a16:creationId xmlns:a16="http://schemas.microsoft.com/office/drawing/2014/main" id="{44A3A4EE-BC4B-447A-A4F9-DCEA5E5FAA83}"/>
              </a:ext>
            </a:extLst>
          </p:cNvPr>
          <p:cNvSpPr>
            <a:spLocks noGrp="1"/>
          </p:cNvSpPr>
          <p:nvPr>
            <p:ph type="pic" sz="quarter" idx="32"/>
          </p:nvPr>
        </p:nvSpPr>
        <p:spPr>
          <a:xfrm>
            <a:off x="8801427" y="1969857"/>
            <a:ext cx="1785540" cy="1654175"/>
          </a:xfrm>
        </p:spPr>
        <p:txBody>
          <a:bodyPr anchor="ctr"/>
          <a:lstStyle>
            <a:lvl1pPr algn="ctr">
              <a:defRPr/>
            </a:lvl1pPr>
          </a:lstStyle>
          <a:p>
            <a:r>
              <a:rPr lang="en-US" dirty="0"/>
              <a:t>Click icon to add picture</a:t>
            </a:r>
            <a:endParaRPr lang="en-GB" dirty="0"/>
          </a:p>
        </p:txBody>
      </p:sp>
      <p:pic>
        <p:nvPicPr>
          <p:cNvPr id="29" name="Picture 28" descr="A picture containing object&#10;&#10;Description automatically generated">
            <a:extLst>
              <a:ext uri="{FF2B5EF4-FFF2-40B4-BE49-F238E27FC236}">
                <a16:creationId xmlns:a16="http://schemas.microsoft.com/office/drawing/2014/main" id="{5A7012EF-0120-47AC-9138-CE26D012833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9200" y="432000"/>
            <a:ext cx="2048260" cy="651511"/>
          </a:xfrm>
          <a:prstGeom prst="rect">
            <a:avLst/>
          </a:prstGeom>
        </p:spPr>
      </p:pic>
    </p:spTree>
    <p:extLst>
      <p:ext uri="{BB962C8B-B14F-4D97-AF65-F5344CB8AC3E}">
        <p14:creationId xmlns:p14="http://schemas.microsoft.com/office/powerpoint/2010/main" val="2739295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AC291-A256-48FD-BE28-49A033DDE2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34012B-EB1E-4607-B482-8CFB6FC21D2F}"/>
              </a:ext>
            </a:extLst>
          </p:cNvPr>
          <p:cNvSpPr>
            <a:spLocks noGrp="1"/>
          </p:cNvSpPr>
          <p:nvPr>
            <p:ph sz="half" idx="1"/>
          </p:nvPr>
        </p:nvSpPr>
        <p:spPr>
          <a:xfrm>
            <a:off x="720000" y="1872000"/>
            <a:ext cx="5940000" cy="432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B4CBAD-6F37-4FCD-B6E5-8A1E09BFD843}"/>
              </a:ext>
            </a:extLst>
          </p:cNvPr>
          <p:cNvSpPr>
            <a:spLocks noGrp="1"/>
          </p:cNvSpPr>
          <p:nvPr>
            <p:ph sz="half" idx="2"/>
          </p:nvPr>
        </p:nvSpPr>
        <p:spPr>
          <a:xfrm>
            <a:off x="7010400" y="1872000"/>
            <a:ext cx="4462800" cy="432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03EB15B5-A59A-48E3-9E31-64100D0A6DD1}"/>
              </a:ext>
            </a:extLst>
          </p:cNvPr>
          <p:cNvSpPr>
            <a:spLocks noGrp="1"/>
          </p:cNvSpPr>
          <p:nvPr>
            <p:ph type="ftr" sz="quarter" idx="10"/>
          </p:nvPr>
        </p:nvSpPr>
        <p:spPr/>
        <p:txBody>
          <a:bodyPr/>
          <a:lstStyle/>
          <a:p>
            <a:r>
              <a:rPr lang="en-GB"/>
              <a:t>Kennel Club</a:t>
            </a:r>
            <a:endParaRPr lang="en-GB" dirty="0"/>
          </a:p>
        </p:txBody>
      </p:sp>
      <p:sp>
        <p:nvSpPr>
          <p:cNvPr id="9" name="Slide Number Placeholder 8">
            <a:extLst>
              <a:ext uri="{FF2B5EF4-FFF2-40B4-BE49-F238E27FC236}">
                <a16:creationId xmlns:a16="http://schemas.microsoft.com/office/drawing/2014/main" id="{FA223DAF-CE07-4686-BCB2-F3AEF816CF21}"/>
              </a:ext>
            </a:extLst>
          </p:cNvPr>
          <p:cNvSpPr>
            <a:spLocks noGrp="1"/>
          </p:cNvSpPr>
          <p:nvPr>
            <p:ph type="sldNum" sz="quarter" idx="11"/>
          </p:nvPr>
        </p:nvSpPr>
        <p:spPr/>
        <p:txBody>
          <a:bodyPr/>
          <a:lstStyle/>
          <a:p>
            <a:pPr algn="ctr"/>
            <a:fld id="{EDE7B988-3E9B-4B27-B2CF-40215B35F356}" type="slidenum">
              <a:rPr lang="en-GB" smtClean="0"/>
              <a:pPr algn="ctr"/>
              <a:t>‹#›</a:t>
            </a:fld>
            <a:endParaRPr lang="en-GB" dirty="0"/>
          </a:p>
        </p:txBody>
      </p:sp>
    </p:spTree>
    <p:extLst>
      <p:ext uri="{BB962C8B-B14F-4D97-AF65-F5344CB8AC3E}">
        <p14:creationId xmlns:p14="http://schemas.microsoft.com/office/powerpoint/2010/main" val="26731037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Pullout Statements+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DE395-EE2D-44BC-83EA-D1CAEFD9EC12}"/>
              </a:ext>
            </a:extLst>
          </p:cNvPr>
          <p:cNvSpPr>
            <a:spLocks noGrp="1"/>
          </p:cNvSpPr>
          <p:nvPr>
            <p:ph type="title" hasCustomPrompt="1"/>
          </p:nvPr>
        </p:nvSpPr>
        <p:spPr>
          <a:xfrm>
            <a:off x="8280000" y="1836420"/>
            <a:ext cx="3310020" cy="3060000"/>
          </a:xfrm>
        </p:spPr>
        <p:txBody>
          <a:bodyPr anchor="t" anchorCtr="0"/>
          <a:lstStyle>
            <a:lvl1pPr marL="0" indent="0">
              <a:lnSpc>
                <a:spcPts val="2400"/>
              </a:lnSpc>
              <a:defRPr sz="2400">
                <a:solidFill>
                  <a:schemeClr val="bg1"/>
                </a:solidFill>
              </a:defRPr>
            </a:lvl1pPr>
          </a:lstStyle>
          <a:p>
            <a:r>
              <a:rPr lang="en-US"/>
              <a:t>Pull out statements</a:t>
            </a:r>
            <a:br>
              <a:rPr lang="en-US"/>
            </a:br>
            <a:endParaRPr lang="en-GB"/>
          </a:p>
        </p:txBody>
      </p:sp>
      <p:sp>
        <p:nvSpPr>
          <p:cNvPr id="7" name="Footer Placeholder 6">
            <a:extLst>
              <a:ext uri="{FF2B5EF4-FFF2-40B4-BE49-F238E27FC236}">
                <a16:creationId xmlns:a16="http://schemas.microsoft.com/office/drawing/2014/main" id="{637DD70E-409D-459A-9E4F-37C0E50CBF8B}"/>
              </a:ext>
            </a:extLst>
          </p:cNvPr>
          <p:cNvSpPr>
            <a:spLocks noGrp="1"/>
          </p:cNvSpPr>
          <p:nvPr>
            <p:ph type="ftr" sz="quarter" idx="10"/>
          </p:nvPr>
        </p:nvSpPr>
        <p:spPr/>
        <p:txBody>
          <a:bodyPr/>
          <a:lstStyle>
            <a:lvl1pPr>
              <a:defRPr>
                <a:solidFill>
                  <a:schemeClr val="bg2"/>
                </a:solidFill>
              </a:defRPr>
            </a:lvl1pPr>
          </a:lstStyle>
          <a:p>
            <a:r>
              <a:rPr lang="en-GB"/>
              <a:t>Presentation Title</a:t>
            </a:r>
          </a:p>
        </p:txBody>
      </p:sp>
      <p:sp>
        <p:nvSpPr>
          <p:cNvPr id="8" name="Slide Number Placeholder 7">
            <a:extLst>
              <a:ext uri="{FF2B5EF4-FFF2-40B4-BE49-F238E27FC236}">
                <a16:creationId xmlns:a16="http://schemas.microsoft.com/office/drawing/2014/main" id="{F91C4CF3-F1C3-4622-A358-415091FCF954}"/>
              </a:ext>
            </a:extLst>
          </p:cNvPr>
          <p:cNvSpPr>
            <a:spLocks noGrp="1"/>
          </p:cNvSpPr>
          <p:nvPr>
            <p:ph type="sldNum" sz="quarter" idx="11"/>
          </p:nvPr>
        </p:nvSpPr>
        <p:spPr/>
        <p:txBody>
          <a:bodyPr/>
          <a:lstStyle>
            <a:lvl1pPr algn="l">
              <a:defRPr>
                <a:solidFill>
                  <a:schemeClr val="bg2"/>
                </a:solidFill>
              </a:defRPr>
            </a:lvl1pPr>
          </a:lstStyle>
          <a:p>
            <a:fld id="{EDE7B988-3E9B-4B27-B2CF-40215B35F356}" type="slidenum">
              <a:rPr lang="en-GB" smtClean="0"/>
              <a:pPr/>
              <a:t>‹#›</a:t>
            </a:fld>
            <a:endParaRPr lang="en-GB"/>
          </a:p>
        </p:txBody>
      </p:sp>
      <p:sp>
        <p:nvSpPr>
          <p:cNvPr id="10" name="Picture Placeholder 9">
            <a:extLst>
              <a:ext uri="{FF2B5EF4-FFF2-40B4-BE49-F238E27FC236}">
                <a16:creationId xmlns:a16="http://schemas.microsoft.com/office/drawing/2014/main" id="{681711C4-3E80-4C66-9E46-73F4202B3FE1}"/>
              </a:ext>
            </a:extLst>
          </p:cNvPr>
          <p:cNvSpPr>
            <a:spLocks noGrp="1"/>
          </p:cNvSpPr>
          <p:nvPr>
            <p:ph type="pic" sz="quarter" idx="12"/>
          </p:nvPr>
        </p:nvSpPr>
        <p:spPr>
          <a:xfrm>
            <a:off x="0" y="0"/>
            <a:ext cx="7812000" cy="5390147"/>
          </a:xfrm>
        </p:spPr>
        <p:txBody>
          <a:bodyPr/>
          <a:lstStyle/>
          <a:p>
            <a:endParaRPr lang="en-GB"/>
          </a:p>
        </p:txBody>
      </p:sp>
      <p:sp>
        <p:nvSpPr>
          <p:cNvPr id="13" name="TextBox 12">
            <a:extLst>
              <a:ext uri="{FF2B5EF4-FFF2-40B4-BE49-F238E27FC236}">
                <a16:creationId xmlns:a16="http://schemas.microsoft.com/office/drawing/2014/main" id="{4AE1C43F-2D9C-46EA-8A7A-F17F44115C2A}"/>
              </a:ext>
            </a:extLst>
          </p:cNvPr>
          <p:cNvSpPr txBox="1"/>
          <p:nvPr userDrawn="1"/>
        </p:nvSpPr>
        <p:spPr>
          <a:xfrm>
            <a:off x="6203949" y="180000"/>
            <a:ext cx="1294131" cy="360000"/>
          </a:xfrm>
          <a:prstGeom prst="rect">
            <a:avLst/>
          </a:prstGeom>
          <a:noFill/>
        </p:spPr>
        <p:txBody>
          <a:bodyPr wrap="square" lIns="0" tIns="0" rIns="0" bIns="0" rtlCol="0" anchor="ctr" anchorCtr="0">
            <a:noAutofit/>
          </a:bodyPr>
          <a:lstStyle/>
          <a:p>
            <a:pPr algn="l"/>
            <a:r>
              <a:rPr lang="en-GB" sz="1200" b="0">
                <a:solidFill>
                  <a:schemeClr val="bg1"/>
                </a:solidFill>
              </a:rPr>
              <a:t>Financial Capability</a:t>
            </a:r>
          </a:p>
        </p:txBody>
      </p:sp>
    </p:spTree>
    <p:extLst>
      <p:ext uri="{BB962C8B-B14F-4D97-AF65-F5344CB8AC3E}">
        <p14:creationId xmlns:p14="http://schemas.microsoft.com/office/powerpoint/2010/main" val="2234422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5"/>
            <a:ext cx="7811455" cy="2223655"/>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5861050"/>
            <a:ext cx="4364037" cy="788988"/>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37247522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853149"/>
            <a:ext cx="8628873" cy="1828800"/>
          </a:xfrm>
        </p:spPr>
        <p:txBody>
          <a:bodyPr anchor="t">
            <a:normAutofit/>
          </a:bodyPr>
          <a:lstStyle>
            <a:lvl1pPr algn="l">
              <a:lnSpc>
                <a:spcPct val="100000"/>
              </a:lnSpc>
              <a:defRPr sz="10000">
                <a:solidFill>
                  <a:schemeClr val="tx1"/>
                </a:solidFill>
              </a:defRPr>
            </a:lvl1pPr>
          </a:lstStyle>
          <a:p>
            <a:r>
              <a:rPr lang="en-US" dirty="0"/>
              <a:t>Thank you </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4539916"/>
            <a:ext cx="5246905" cy="1524000"/>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12326941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White">
    <p:bg>
      <p:bgPr>
        <a:solidFill>
          <a:schemeClr val="tx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bg2"/>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bg2"/>
                </a:solidFill>
                <a:latin typeface="+mn-lt"/>
              </a:defRPr>
            </a:lvl1pPr>
            <a:lvl2pPr marL="0" indent="0">
              <a:buNone/>
              <a:defRPr/>
            </a:lvl2pPr>
          </a:lstStyle>
          <a:p>
            <a:pPr lvl="0"/>
            <a:r>
              <a:rPr lang="en-US"/>
              <a:t>Edit Master text styles</a:t>
            </a:r>
          </a:p>
        </p:txBody>
      </p:sp>
      <p:pic>
        <p:nvPicPr>
          <p:cNvPr id="5" name="Picture 4" descr="A picture containing object&#10;&#10;Description automatically generated">
            <a:extLst>
              <a:ext uri="{FF2B5EF4-FFF2-40B4-BE49-F238E27FC236}">
                <a16:creationId xmlns:a16="http://schemas.microsoft.com/office/drawing/2014/main" id="{E35F2474-A589-4D8F-B026-0FF43989B1A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9200" y="5767200"/>
            <a:ext cx="2048260" cy="651511"/>
          </a:xfrm>
          <a:prstGeom prst="rect">
            <a:avLst/>
          </a:prstGeom>
        </p:spPr>
      </p:pic>
    </p:spTree>
    <p:extLst>
      <p:ext uri="{BB962C8B-B14F-4D97-AF65-F5344CB8AC3E}">
        <p14:creationId xmlns:p14="http://schemas.microsoft.com/office/powerpoint/2010/main" val="164543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chemeClr val="bg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pic>
        <p:nvPicPr>
          <p:cNvPr id="7" name="Picture 6">
            <a:extLst>
              <a:ext uri="{FF2B5EF4-FFF2-40B4-BE49-F238E27FC236}">
                <a16:creationId xmlns:a16="http://schemas.microsoft.com/office/drawing/2014/main" id="{CECE8087-8491-4D5F-8320-2B448136641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1" name="Text Placeholder 8">
            <a:extLst>
              <a:ext uri="{FF2B5EF4-FFF2-40B4-BE49-F238E27FC236}">
                <a16:creationId xmlns:a16="http://schemas.microsoft.com/office/drawing/2014/main" id="{823B4861-52BE-4992-8234-2C6AAB8ACFBE}"/>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spTree>
    <p:extLst>
      <p:ext uri="{BB962C8B-B14F-4D97-AF65-F5344CB8AC3E}">
        <p14:creationId xmlns:p14="http://schemas.microsoft.com/office/powerpoint/2010/main" val="15748685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chemeClr val="bg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pic>
        <p:nvPicPr>
          <p:cNvPr id="7" name="Picture 6">
            <a:extLst>
              <a:ext uri="{FF2B5EF4-FFF2-40B4-BE49-F238E27FC236}">
                <a16:creationId xmlns:a16="http://schemas.microsoft.com/office/drawing/2014/main" id="{CECE8087-8491-4D5F-8320-2B448136641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1" name="Text Placeholder 8">
            <a:extLst>
              <a:ext uri="{FF2B5EF4-FFF2-40B4-BE49-F238E27FC236}">
                <a16:creationId xmlns:a16="http://schemas.microsoft.com/office/drawing/2014/main" id="{823B4861-52BE-4992-8234-2C6AAB8ACFBE}"/>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spTree>
    <p:extLst>
      <p:ext uri="{BB962C8B-B14F-4D97-AF65-F5344CB8AC3E}">
        <p14:creationId xmlns:p14="http://schemas.microsoft.com/office/powerpoint/2010/main" val="23099556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2"/>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14" name="Title 1">
            <a:extLst>
              <a:ext uri="{FF2B5EF4-FFF2-40B4-BE49-F238E27FC236}">
                <a16:creationId xmlns:a16="http://schemas.microsoft.com/office/drawing/2014/main" id="{9287E5CD-33E5-4D7C-95BF-1ABDF8B3B4E5}"/>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15" name="Subtitle 2">
            <a:extLst>
              <a:ext uri="{FF2B5EF4-FFF2-40B4-BE49-F238E27FC236}">
                <a16:creationId xmlns:a16="http://schemas.microsoft.com/office/drawing/2014/main" id="{3CCD5053-13C6-44CC-94CD-6F657D98BE62}"/>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445051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98B6865E-07B5-4255-8E36-193CCE8F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4502" y="278815"/>
            <a:ext cx="5047498" cy="4860046"/>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6"/>
            <a:ext cx="6433749" cy="3884439"/>
          </a:xfrm>
        </p:spPr>
        <p:txBody>
          <a:bodyPr anchor="t">
            <a:normAutofit/>
          </a:bodyPr>
          <a:lstStyle>
            <a:lvl1pPr marL="222250" indent="-222250" algn="l">
              <a:lnSpc>
                <a:spcPts val="4200"/>
              </a:lnSpc>
              <a:defRPr sz="4000" b="0">
                <a:solidFill>
                  <a:schemeClr val="tx1"/>
                </a:solidFill>
              </a:defRPr>
            </a:lvl1pPr>
          </a:lstStyle>
          <a:p>
            <a:r>
              <a:rPr lang="en-US" dirty="0"/>
              <a:t>“Click to edit </a:t>
            </a:r>
            <a:br>
              <a:rPr lang="en-US" dirty="0"/>
            </a:br>
            <a:r>
              <a:rPr lang="en-US" dirty="0"/>
              <a:t>Master title style</a:t>
            </a:r>
            <a:endParaRPr lang="en-GB" dirty="0"/>
          </a:p>
        </p:txBody>
      </p:sp>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668511" y="5005952"/>
            <a:ext cx="6197238" cy="1069383"/>
          </a:xfrm>
        </p:spPr>
        <p:txBody>
          <a:bodyPr anchor="t"/>
          <a:lstStyle>
            <a:lvl1pPr marL="0" indent="0" algn="l">
              <a:lnSpc>
                <a:spcPts val="2600"/>
              </a:lnSpc>
              <a:spcAft>
                <a:spcPts val="0"/>
              </a:spcAft>
              <a:buNone/>
              <a:defRPr sz="2300">
                <a:solidFill>
                  <a:schemeClr val="accent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Tree>
    <p:extLst>
      <p:ext uri="{BB962C8B-B14F-4D97-AF65-F5344CB8AC3E}">
        <p14:creationId xmlns:p14="http://schemas.microsoft.com/office/powerpoint/2010/main" val="3137184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Tree>
    <p:extLst>
      <p:ext uri="{BB962C8B-B14F-4D97-AF65-F5344CB8AC3E}">
        <p14:creationId xmlns:p14="http://schemas.microsoft.com/office/powerpoint/2010/main" val="39464936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78025"/>
            <a:ext cx="7527977" cy="4198938"/>
          </a:xfrm>
        </p:spPr>
        <p:txBody>
          <a:bodyPr numCol="2" spcCol="21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41349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0" y="1978701"/>
            <a:ext cx="6674653"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Tree>
    <p:extLst>
      <p:ext uri="{BB962C8B-B14F-4D97-AF65-F5344CB8AC3E}">
        <p14:creationId xmlns:p14="http://schemas.microsoft.com/office/powerpoint/2010/main" val="40344024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 Column &amp; 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5972677" y="1978701"/>
            <a:ext cx="5942250" cy="4198261"/>
          </a:xfrm>
        </p:spPr>
        <p:txBody>
          <a:bodyPr numCol="1" spcCol="0"/>
          <a:lstStyle>
            <a:lvl1pPr>
              <a:defRPr b="1">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1316414" y="5403331"/>
            <a:ext cx="1384428"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3184598" y="5400743"/>
            <a:ext cx="996984"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p:nvPr>
        </p:nvSpPr>
        <p:spPr>
          <a:xfrm>
            <a:off x="4180321" y="5400743"/>
            <a:ext cx="915661"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1" name="Text Placeholder 7">
            <a:extLst>
              <a:ext uri="{FF2B5EF4-FFF2-40B4-BE49-F238E27FC236}">
                <a16:creationId xmlns:a16="http://schemas.microsoft.com/office/drawing/2014/main" id="{9969BE2A-3E2F-4122-AFC9-7D0D9EF5A5F9}"/>
              </a:ext>
            </a:extLst>
          </p:cNvPr>
          <p:cNvSpPr>
            <a:spLocks noGrp="1"/>
          </p:cNvSpPr>
          <p:nvPr>
            <p:ph type="body" sz="quarter" idx="16"/>
          </p:nvPr>
        </p:nvSpPr>
        <p:spPr>
          <a:xfrm>
            <a:off x="5095982" y="5400743"/>
            <a:ext cx="863029"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Tree>
    <p:extLst>
      <p:ext uri="{BB962C8B-B14F-4D97-AF65-F5344CB8AC3E}">
        <p14:creationId xmlns:p14="http://schemas.microsoft.com/office/powerpoint/2010/main" val="2604290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 Column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32093022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 Column &amp; Image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1780761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Column &amp; Image C">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bg1">
                    <a:lumMod val="85000"/>
                    <a:lumOff val="15000"/>
                  </a:schemeClr>
                </a:solidFill>
              </a:defRPr>
            </a:lvl1pPr>
            <a:lvl2pPr>
              <a:defRPr>
                <a:solidFill>
                  <a:schemeClr val="bg1">
                    <a:lumMod val="85000"/>
                    <a:lumOff val="15000"/>
                  </a:schemeClr>
                </a:solidFill>
              </a:defRPr>
            </a:lvl2pPr>
            <a:lvl3pPr>
              <a:defRPr>
                <a:solidFill>
                  <a:schemeClr val="bg1">
                    <a:lumMod val="85000"/>
                    <a:lumOff val="15000"/>
                  </a:schemeClr>
                </a:solidFill>
              </a:defRPr>
            </a:lvl3pPr>
            <a:lvl4pPr>
              <a:defRPr>
                <a:solidFill>
                  <a:schemeClr val="bg1">
                    <a:lumMod val="85000"/>
                    <a:lumOff val="15000"/>
                  </a:schemeClr>
                </a:solidFill>
              </a:defRPr>
            </a:lvl4pPr>
            <a:lvl5pPr>
              <a:defRPr>
                <a:solidFill>
                  <a:schemeClr val="bg1">
                    <a:lumMod val="85000"/>
                    <a:lumOff val="1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95798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2"/>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14" name="Title 1">
            <a:extLst>
              <a:ext uri="{FF2B5EF4-FFF2-40B4-BE49-F238E27FC236}">
                <a16:creationId xmlns:a16="http://schemas.microsoft.com/office/drawing/2014/main" id="{9287E5CD-33E5-4D7C-95BF-1ABDF8B3B4E5}"/>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15" name="Subtitle 2">
            <a:extLst>
              <a:ext uri="{FF2B5EF4-FFF2-40B4-BE49-F238E27FC236}">
                <a16:creationId xmlns:a16="http://schemas.microsoft.com/office/drawing/2014/main" id="{3CCD5053-13C6-44CC-94CD-6F657D98BE62}"/>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4080203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 Column &amp; Image D">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51047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6458299" y="4645566"/>
            <a:ext cx="1859532" cy="921045"/>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8856593" y="4645565"/>
            <a:ext cx="1859532" cy="921046"/>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hasCustomPrompt="1"/>
          </p:nvPr>
        </p:nvSpPr>
        <p:spPr>
          <a:xfrm>
            <a:off x="6458299" y="3732364"/>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12C2825E-20E8-4600-AD69-BFFEF1A95884}"/>
              </a:ext>
            </a:extLst>
          </p:cNvPr>
          <p:cNvSpPr>
            <a:spLocks noGrp="1"/>
          </p:cNvSpPr>
          <p:nvPr>
            <p:ph type="body" sz="quarter" idx="16" hasCustomPrompt="1"/>
          </p:nvPr>
        </p:nvSpPr>
        <p:spPr>
          <a:xfrm>
            <a:off x="8856593" y="3732363"/>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3" name="Text Placeholder 7">
            <a:extLst>
              <a:ext uri="{FF2B5EF4-FFF2-40B4-BE49-F238E27FC236}">
                <a16:creationId xmlns:a16="http://schemas.microsoft.com/office/drawing/2014/main" id="{38517BAA-BD77-49B0-8280-51A01C3BD495}"/>
              </a:ext>
            </a:extLst>
          </p:cNvPr>
          <p:cNvSpPr>
            <a:spLocks noGrp="1"/>
          </p:cNvSpPr>
          <p:nvPr>
            <p:ph type="body" sz="quarter" idx="17"/>
          </p:nvPr>
        </p:nvSpPr>
        <p:spPr>
          <a:xfrm>
            <a:off x="417095" y="2016000"/>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4" name="Text Placeholder 7">
            <a:extLst>
              <a:ext uri="{FF2B5EF4-FFF2-40B4-BE49-F238E27FC236}">
                <a16:creationId xmlns:a16="http://schemas.microsoft.com/office/drawing/2014/main" id="{6FE36CF7-D727-484F-ACCA-680234604850}"/>
              </a:ext>
            </a:extLst>
          </p:cNvPr>
          <p:cNvSpPr>
            <a:spLocks noGrp="1"/>
          </p:cNvSpPr>
          <p:nvPr>
            <p:ph type="body" sz="quarter" idx="18"/>
          </p:nvPr>
        </p:nvSpPr>
        <p:spPr>
          <a:xfrm>
            <a:off x="1605033" y="2016000"/>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5" name="Text Placeholder 7">
            <a:extLst>
              <a:ext uri="{FF2B5EF4-FFF2-40B4-BE49-F238E27FC236}">
                <a16:creationId xmlns:a16="http://schemas.microsoft.com/office/drawing/2014/main" id="{0CE0F5FA-3BEC-4814-80A8-2E7F8D387CEC}"/>
              </a:ext>
            </a:extLst>
          </p:cNvPr>
          <p:cNvSpPr>
            <a:spLocks noGrp="1"/>
          </p:cNvSpPr>
          <p:nvPr>
            <p:ph type="body" sz="quarter" idx="19"/>
          </p:nvPr>
        </p:nvSpPr>
        <p:spPr>
          <a:xfrm>
            <a:off x="417095" y="2525158"/>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6" name="Text Placeholder 7">
            <a:extLst>
              <a:ext uri="{FF2B5EF4-FFF2-40B4-BE49-F238E27FC236}">
                <a16:creationId xmlns:a16="http://schemas.microsoft.com/office/drawing/2014/main" id="{A1E25ED4-A756-4D6F-9FA2-07BD64AAE6A2}"/>
              </a:ext>
            </a:extLst>
          </p:cNvPr>
          <p:cNvSpPr>
            <a:spLocks noGrp="1"/>
          </p:cNvSpPr>
          <p:nvPr>
            <p:ph type="body" sz="quarter" idx="20"/>
          </p:nvPr>
        </p:nvSpPr>
        <p:spPr>
          <a:xfrm>
            <a:off x="1605033" y="2525158"/>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7" name="Text Placeholder 7">
            <a:extLst>
              <a:ext uri="{FF2B5EF4-FFF2-40B4-BE49-F238E27FC236}">
                <a16:creationId xmlns:a16="http://schemas.microsoft.com/office/drawing/2014/main" id="{A2E8750F-1C86-4B15-AA93-8D98885935C7}"/>
              </a:ext>
            </a:extLst>
          </p:cNvPr>
          <p:cNvSpPr>
            <a:spLocks noGrp="1"/>
          </p:cNvSpPr>
          <p:nvPr>
            <p:ph type="body" sz="quarter" idx="21"/>
          </p:nvPr>
        </p:nvSpPr>
        <p:spPr>
          <a:xfrm>
            <a:off x="417095" y="3034316"/>
            <a:ext cx="2115898" cy="372734"/>
          </a:xfrm>
          <a:solidFill>
            <a:schemeClr val="accent2"/>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8" name="Text Placeholder 7">
            <a:extLst>
              <a:ext uri="{FF2B5EF4-FFF2-40B4-BE49-F238E27FC236}">
                <a16:creationId xmlns:a16="http://schemas.microsoft.com/office/drawing/2014/main" id="{1AF9F824-50A3-4FF3-A8CB-4479B11FC815}"/>
              </a:ext>
            </a:extLst>
          </p:cNvPr>
          <p:cNvSpPr>
            <a:spLocks noGrp="1"/>
          </p:cNvSpPr>
          <p:nvPr>
            <p:ph type="body" sz="quarter" idx="22"/>
          </p:nvPr>
        </p:nvSpPr>
        <p:spPr>
          <a:xfrm>
            <a:off x="2397749" y="3034316"/>
            <a:ext cx="2268843" cy="372734"/>
          </a:xfrm>
          <a:solidFill>
            <a:schemeClr val="accent2"/>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9" name="Text Placeholder 7">
            <a:extLst>
              <a:ext uri="{FF2B5EF4-FFF2-40B4-BE49-F238E27FC236}">
                <a16:creationId xmlns:a16="http://schemas.microsoft.com/office/drawing/2014/main" id="{A3BC5504-A1E5-46A7-9C75-A3BA1AE01C2E}"/>
              </a:ext>
            </a:extLst>
          </p:cNvPr>
          <p:cNvSpPr>
            <a:spLocks noGrp="1"/>
          </p:cNvSpPr>
          <p:nvPr>
            <p:ph type="body" sz="quarter" idx="23"/>
          </p:nvPr>
        </p:nvSpPr>
        <p:spPr>
          <a:xfrm>
            <a:off x="417095" y="3545995"/>
            <a:ext cx="2115898"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0" name="Text Placeholder 7">
            <a:extLst>
              <a:ext uri="{FF2B5EF4-FFF2-40B4-BE49-F238E27FC236}">
                <a16:creationId xmlns:a16="http://schemas.microsoft.com/office/drawing/2014/main" id="{923C1C37-9D14-4FF6-BFFB-46657A851971}"/>
              </a:ext>
            </a:extLst>
          </p:cNvPr>
          <p:cNvSpPr>
            <a:spLocks noGrp="1"/>
          </p:cNvSpPr>
          <p:nvPr>
            <p:ph type="body" sz="quarter" idx="24"/>
          </p:nvPr>
        </p:nvSpPr>
        <p:spPr>
          <a:xfrm>
            <a:off x="2397749" y="3545995"/>
            <a:ext cx="2268843"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1" name="Text Placeholder 7">
            <a:extLst>
              <a:ext uri="{FF2B5EF4-FFF2-40B4-BE49-F238E27FC236}">
                <a16:creationId xmlns:a16="http://schemas.microsoft.com/office/drawing/2014/main" id="{167B0A7A-7BBA-408D-B37D-332CE3A14313}"/>
              </a:ext>
            </a:extLst>
          </p:cNvPr>
          <p:cNvSpPr>
            <a:spLocks noGrp="1"/>
          </p:cNvSpPr>
          <p:nvPr>
            <p:ph type="body" sz="quarter" idx="25"/>
          </p:nvPr>
        </p:nvSpPr>
        <p:spPr>
          <a:xfrm>
            <a:off x="390244" y="4052632"/>
            <a:ext cx="178675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2" name="Text Placeholder 7">
            <a:extLst>
              <a:ext uri="{FF2B5EF4-FFF2-40B4-BE49-F238E27FC236}">
                <a16:creationId xmlns:a16="http://schemas.microsoft.com/office/drawing/2014/main" id="{0AB3456D-39A1-49F8-9B4C-CEE2F2932FA1}"/>
              </a:ext>
            </a:extLst>
          </p:cNvPr>
          <p:cNvSpPr>
            <a:spLocks noGrp="1"/>
          </p:cNvSpPr>
          <p:nvPr>
            <p:ph type="body" sz="quarter" idx="26"/>
          </p:nvPr>
        </p:nvSpPr>
        <p:spPr>
          <a:xfrm>
            <a:off x="2007476" y="4052632"/>
            <a:ext cx="1786759"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3" name="Text Placeholder 7">
            <a:extLst>
              <a:ext uri="{FF2B5EF4-FFF2-40B4-BE49-F238E27FC236}">
                <a16:creationId xmlns:a16="http://schemas.microsoft.com/office/drawing/2014/main" id="{0A87370B-6171-48A7-8A51-9F1D1AFD95A1}"/>
              </a:ext>
            </a:extLst>
          </p:cNvPr>
          <p:cNvSpPr>
            <a:spLocks noGrp="1"/>
          </p:cNvSpPr>
          <p:nvPr>
            <p:ph type="body" sz="quarter" idx="27"/>
          </p:nvPr>
        </p:nvSpPr>
        <p:spPr>
          <a:xfrm>
            <a:off x="411840" y="4555964"/>
            <a:ext cx="1187937"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4" name="Text Placeholder 7">
            <a:extLst>
              <a:ext uri="{FF2B5EF4-FFF2-40B4-BE49-F238E27FC236}">
                <a16:creationId xmlns:a16="http://schemas.microsoft.com/office/drawing/2014/main" id="{756EA517-843A-4F73-AB82-53F7DCEA55E0}"/>
              </a:ext>
            </a:extLst>
          </p:cNvPr>
          <p:cNvSpPr>
            <a:spLocks noGrp="1"/>
          </p:cNvSpPr>
          <p:nvPr>
            <p:ph type="body" sz="quarter" idx="28"/>
          </p:nvPr>
        </p:nvSpPr>
        <p:spPr>
          <a:xfrm>
            <a:off x="1475876" y="4555964"/>
            <a:ext cx="92187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5" name="Text Placeholder 7">
            <a:extLst>
              <a:ext uri="{FF2B5EF4-FFF2-40B4-BE49-F238E27FC236}">
                <a16:creationId xmlns:a16="http://schemas.microsoft.com/office/drawing/2014/main" id="{921F0001-9DC1-4EFB-823B-EB69EFFF11D6}"/>
              </a:ext>
            </a:extLst>
          </p:cNvPr>
          <p:cNvSpPr>
            <a:spLocks noGrp="1"/>
          </p:cNvSpPr>
          <p:nvPr>
            <p:ph type="body" sz="quarter" idx="29"/>
          </p:nvPr>
        </p:nvSpPr>
        <p:spPr>
          <a:xfrm>
            <a:off x="377065" y="5035695"/>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6" name="Text Placeholder 7">
            <a:extLst>
              <a:ext uri="{FF2B5EF4-FFF2-40B4-BE49-F238E27FC236}">
                <a16:creationId xmlns:a16="http://schemas.microsoft.com/office/drawing/2014/main" id="{27724CEB-4CD0-46BF-AD3B-3FF6EE63CDA4}"/>
              </a:ext>
            </a:extLst>
          </p:cNvPr>
          <p:cNvSpPr>
            <a:spLocks noGrp="1"/>
          </p:cNvSpPr>
          <p:nvPr>
            <p:ph type="body" sz="quarter" idx="30"/>
          </p:nvPr>
        </p:nvSpPr>
        <p:spPr>
          <a:xfrm>
            <a:off x="1565003" y="5035695"/>
            <a:ext cx="109411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7" name="Picture Placeholder 26">
            <a:extLst>
              <a:ext uri="{FF2B5EF4-FFF2-40B4-BE49-F238E27FC236}">
                <a16:creationId xmlns:a16="http://schemas.microsoft.com/office/drawing/2014/main" id="{D42C5A3D-D9A0-4531-A41E-C3A857476BC7}"/>
              </a:ext>
            </a:extLst>
          </p:cNvPr>
          <p:cNvSpPr>
            <a:spLocks noGrp="1"/>
          </p:cNvSpPr>
          <p:nvPr>
            <p:ph type="pic" sz="quarter" idx="31"/>
          </p:nvPr>
        </p:nvSpPr>
        <p:spPr>
          <a:xfrm>
            <a:off x="6457949" y="1892300"/>
            <a:ext cx="1785539" cy="1654175"/>
          </a:xfrm>
        </p:spPr>
        <p:txBody>
          <a:bodyPr anchor="ctr"/>
          <a:lstStyle>
            <a:lvl1pPr algn="ctr">
              <a:defRPr/>
            </a:lvl1pPr>
          </a:lstStyle>
          <a:p>
            <a:r>
              <a:rPr lang="en-US" dirty="0"/>
              <a:t>Click icon to add picture</a:t>
            </a:r>
            <a:endParaRPr lang="en-GB" dirty="0"/>
          </a:p>
        </p:txBody>
      </p:sp>
      <p:sp>
        <p:nvSpPr>
          <p:cNvPr id="28" name="Picture Placeholder 26">
            <a:extLst>
              <a:ext uri="{FF2B5EF4-FFF2-40B4-BE49-F238E27FC236}">
                <a16:creationId xmlns:a16="http://schemas.microsoft.com/office/drawing/2014/main" id="{44A3A4EE-BC4B-447A-A4F9-DCEA5E5FAA83}"/>
              </a:ext>
            </a:extLst>
          </p:cNvPr>
          <p:cNvSpPr>
            <a:spLocks noGrp="1"/>
          </p:cNvSpPr>
          <p:nvPr>
            <p:ph type="pic" sz="quarter" idx="32"/>
          </p:nvPr>
        </p:nvSpPr>
        <p:spPr>
          <a:xfrm>
            <a:off x="8801427" y="1969857"/>
            <a:ext cx="1785540" cy="1654175"/>
          </a:xfr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40405306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Why we exis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38DBB9-342E-4008-AD70-3DDE1C43BB38}"/>
              </a:ext>
            </a:extLst>
          </p:cNvPr>
          <p:cNvSpPr/>
          <p:nvPr userDrawn="1"/>
        </p:nvSpPr>
        <p:spPr>
          <a:xfrm>
            <a:off x="3937200" y="0"/>
            <a:ext cx="8254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07973"/>
            <a:ext cx="3264999" cy="1211003"/>
          </a:xfrm>
        </p:spPr>
        <p:txBody>
          <a:bodyPr/>
          <a:lstStyle/>
          <a:p>
            <a:r>
              <a:rPr lang="en-US"/>
              <a:t>Click to edit Master title style</a:t>
            </a:r>
            <a:endParaRPr lang="en-GB"/>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56306"/>
            <a:ext cx="3265200" cy="4220658"/>
          </a:xfrm>
        </p:spPr>
        <p:txBody>
          <a:bodyPr numCol="1" spcCol="0"/>
          <a:lstStyle>
            <a:lvl1pPr>
              <a:spcAft>
                <a:spcPts val="1200"/>
              </a:spcAft>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5F233594-1947-402B-8F7C-888CEDF3CAB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432000"/>
            <a:ext cx="2048260" cy="651511"/>
          </a:xfrm>
          <a:prstGeom prst="rect">
            <a:avLst/>
          </a:prstGeom>
        </p:spPr>
      </p:pic>
      <p:sp>
        <p:nvSpPr>
          <p:cNvPr id="13" name="Footer Placeholder 4">
            <a:extLst>
              <a:ext uri="{FF2B5EF4-FFF2-40B4-BE49-F238E27FC236}">
                <a16:creationId xmlns:a16="http://schemas.microsoft.com/office/drawing/2014/main" id="{1B7F9186-023E-4543-BCBA-E70BD0C88982}"/>
              </a:ext>
            </a:extLst>
          </p:cNvPr>
          <p:cNvSpPr>
            <a:spLocks noGrp="1"/>
          </p:cNvSpPr>
          <p:nvPr>
            <p:ph type="ftr" sz="quarter" idx="3"/>
          </p:nvPr>
        </p:nvSpPr>
        <p:spPr>
          <a:xfrm>
            <a:off x="4266000" y="6332400"/>
            <a:ext cx="4839677" cy="365125"/>
          </a:xfrm>
          <a:prstGeom prst="rect">
            <a:avLst/>
          </a:prstGeom>
        </p:spPr>
        <p:txBody>
          <a:bodyPr vert="horz" lIns="0" tIns="0" rIns="0" bIns="0" rtlCol="0" anchor="ctr" anchorCtr="0"/>
          <a:lstStyle>
            <a:lvl1pPr algn="l">
              <a:defRPr sz="1200">
                <a:solidFill>
                  <a:schemeClr val="tx1"/>
                </a:solidFill>
                <a:latin typeface="+mj-lt"/>
              </a:defRPr>
            </a:lvl1pPr>
          </a:lstStyle>
          <a:p>
            <a:r>
              <a:rPr lang="en-GB"/>
              <a:t>Kennel Club</a:t>
            </a:r>
            <a:endParaRPr lang="en-GB" dirty="0"/>
          </a:p>
        </p:txBody>
      </p:sp>
      <p:sp>
        <p:nvSpPr>
          <p:cNvPr id="14" name="Slide Number Placeholder 5">
            <a:extLst>
              <a:ext uri="{FF2B5EF4-FFF2-40B4-BE49-F238E27FC236}">
                <a16:creationId xmlns:a16="http://schemas.microsoft.com/office/drawing/2014/main" id="{76B09052-D167-44E6-B9CE-C871E399E538}"/>
              </a:ext>
            </a:extLst>
          </p:cNvPr>
          <p:cNvSpPr>
            <a:spLocks noGrp="1"/>
          </p:cNvSpPr>
          <p:nvPr>
            <p:ph type="sldNum" sz="quarter" idx="4"/>
          </p:nvPr>
        </p:nvSpPr>
        <p:spPr>
          <a:xfrm>
            <a:off x="9997728" y="6332400"/>
            <a:ext cx="1783847" cy="365125"/>
          </a:xfrm>
          <a:prstGeom prst="rect">
            <a:avLst/>
          </a:prstGeom>
        </p:spPr>
        <p:txBody>
          <a:bodyPr vert="horz" lIns="0" tIns="0" rIns="0" bIns="0" rtlCol="0" anchor="ctr" anchorCtr="0"/>
          <a:lstStyle>
            <a:lvl1pPr algn="r">
              <a:defRPr sz="1200" b="1">
                <a:solidFill>
                  <a:schemeClr val="tx1"/>
                </a:solidFill>
                <a:latin typeface="+mj-lt"/>
              </a:defRPr>
            </a:lvl1pPr>
          </a:lstStyle>
          <a:p>
            <a:fld id="{85452B25-2BA5-41FF-9718-90E0D58FDD67}" type="slidenum">
              <a:rPr lang="en-GB" smtClean="0"/>
              <a:pPr/>
              <a:t>‹#›</a:t>
            </a:fld>
            <a:endParaRPr lang="en-GB" dirty="0"/>
          </a:p>
        </p:txBody>
      </p:sp>
      <p:cxnSp>
        <p:nvCxnSpPr>
          <p:cNvPr id="15" name="Straight Connector 14">
            <a:extLst>
              <a:ext uri="{FF2B5EF4-FFF2-40B4-BE49-F238E27FC236}">
                <a16:creationId xmlns:a16="http://schemas.microsoft.com/office/drawing/2014/main" id="{3B7F2C80-CEDE-48CF-B187-51B0FDBC2D09}"/>
              </a:ext>
            </a:extLst>
          </p:cNvPr>
          <p:cNvCxnSpPr/>
          <p:nvPr userDrawn="1"/>
        </p:nvCxnSpPr>
        <p:spPr>
          <a:xfrm>
            <a:off x="6094800" y="2016000"/>
            <a:ext cx="0" cy="4136400"/>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7A434A2-B1E5-473C-8FE6-F8BD61A86FDD}"/>
              </a:ext>
            </a:extLst>
          </p:cNvPr>
          <p:cNvCxnSpPr/>
          <p:nvPr userDrawn="1"/>
        </p:nvCxnSpPr>
        <p:spPr>
          <a:xfrm>
            <a:off x="8006400" y="2016000"/>
            <a:ext cx="0" cy="4136400"/>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5E1A4B-A45D-4280-BFC9-790C607924A7}"/>
              </a:ext>
            </a:extLst>
          </p:cNvPr>
          <p:cNvCxnSpPr/>
          <p:nvPr userDrawn="1"/>
        </p:nvCxnSpPr>
        <p:spPr>
          <a:xfrm>
            <a:off x="9936000" y="2016000"/>
            <a:ext cx="0" cy="4136400"/>
          </a:xfrm>
          <a:prstGeom prst="line">
            <a:avLst/>
          </a:prstGeom>
          <a:ln w="63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9B337512-5883-40D6-A107-89C25B06279D}"/>
              </a:ext>
            </a:extLst>
          </p:cNvPr>
          <p:cNvSpPr>
            <a:spLocks noGrp="1"/>
          </p:cNvSpPr>
          <p:nvPr>
            <p:ph type="body" sz="quarter" idx="15" hasCustomPrompt="1"/>
          </p:nvPr>
        </p:nvSpPr>
        <p:spPr>
          <a:xfrm>
            <a:off x="4271335" y="3535200"/>
            <a:ext cx="1764000" cy="2196000"/>
          </a:xfrm>
        </p:spPr>
        <p:txBody>
          <a:bodyPr/>
          <a:lstStyle>
            <a:lvl1pPr algn="ctr">
              <a:lnSpc>
                <a:spcPts val="4200"/>
              </a:lnSpc>
              <a:defRPr sz="5000" b="1">
                <a:solidFill>
                  <a:schemeClr val="tx1"/>
                </a:solidFill>
              </a:defRPr>
            </a:lvl1pPr>
            <a:lvl2pPr algn="ctr">
              <a:spcAft>
                <a:spcPts val="0"/>
              </a:spcAft>
              <a:defRPr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00.0m</a:t>
            </a:r>
          </a:p>
          <a:p>
            <a:pPr lvl="1"/>
            <a:r>
              <a:rPr lang="en-US"/>
              <a:t>Second level</a:t>
            </a:r>
          </a:p>
        </p:txBody>
      </p:sp>
      <p:sp>
        <p:nvSpPr>
          <p:cNvPr id="20" name="Text Placeholder 18">
            <a:extLst>
              <a:ext uri="{FF2B5EF4-FFF2-40B4-BE49-F238E27FC236}">
                <a16:creationId xmlns:a16="http://schemas.microsoft.com/office/drawing/2014/main" id="{6EC1C968-D2D2-498B-A535-7C78A271AFA3}"/>
              </a:ext>
            </a:extLst>
          </p:cNvPr>
          <p:cNvSpPr>
            <a:spLocks noGrp="1"/>
          </p:cNvSpPr>
          <p:nvPr>
            <p:ph type="body" sz="quarter" idx="16" hasCustomPrompt="1"/>
          </p:nvPr>
        </p:nvSpPr>
        <p:spPr>
          <a:xfrm>
            <a:off x="6187083" y="3535200"/>
            <a:ext cx="1764000" cy="2196000"/>
          </a:xfrm>
        </p:spPr>
        <p:txBody>
          <a:bodyPr/>
          <a:lstStyle>
            <a:lvl1pPr algn="ctr">
              <a:lnSpc>
                <a:spcPts val="4200"/>
              </a:lnSpc>
              <a:defRPr sz="5000" b="1">
                <a:solidFill>
                  <a:schemeClr val="tx1"/>
                </a:solidFill>
              </a:defRPr>
            </a:lvl1pPr>
            <a:lvl2pPr algn="ctr">
              <a:spcAft>
                <a:spcPts val="0"/>
              </a:spcAft>
              <a:defRPr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00.0m</a:t>
            </a:r>
          </a:p>
          <a:p>
            <a:pPr lvl="1"/>
            <a:r>
              <a:rPr lang="en-US"/>
              <a:t>Second level</a:t>
            </a:r>
          </a:p>
        </p:txBody>
      </p:sp>
      <p:sp>
        <p:nvSpPr>
          <p:cNvPr id="21" name="Text Placeholder 18">
            <a:extLst>
              <a:ext uri="{FF2B5EF4-FFF2-40B4-BE49-F238E27FC236}">
                <a16:creationId xmlns:a16="http://schemas.microsoft.com/office/drawing/2014/main" id="{857F788E-3814-42B0-AC63-6E35479B3804}"/>
              </a:ext>
            </a:extLst>
          </p:cNvPr>
          <p:cNvSpPr>
            <a:spLocks noGrp="1"/>
          </p:cNvSpPr>
          <p:nvPr>
            <p:ph type="body" sz="quarter" idx="17" hasCustomPrompt="1"/>
          </p:nvPr>
        </p:nvSpPr>
        <p:spPr>
          <a:xfrm>
            <a:off x="8101986" y="3535200"/>
            <a:ext cx="1764000" cy="2196000"/>
          </a:xfrm>
        </p:spPr>
        <p:txBody>
          <a:bodyPr/>
          <a:lstStyle>
            <a:lvl1pPr algn="ctr">
              <a:lnSpc>
                <a:spcPts val="4200"/>
              </a:lnSpc>
              <a:defRPr sz="5000" b="1">
                <a:solidFill>
                  <a:schemeClr val="tx1"/>
                </a:solidFill>
              </a:defRPr>
            </a:lvl1pPr>
            <a:lvl2pPr algn="ctr">
              <a:spcAft>
                <a:spcPts val="0"/>
              </a:spcAft>
              <a:defRPr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00.0m</a:t>
            </a:r>
          </a:p>
          <a:p>
            <a:pPr lvl="1"/>
            <a:r>
              <a:rPr lang="en-US"/>
              <a:t>Second level</a:t>
            </a:r>
          </a:p>
        </p:txBody>
      </p:sp>
      <p:sp>
        <p:nvSpPr>
          <p:cNvPr id="22" name="Text Placeholder 18">
            <a:extLst>
              <a:ext uri="{FF2B5EF4-FFF2-40B4-BE49-F238E27FC236}">
                <a16:creationId xmlns:a16="http://schemas.microsoft.com/office/drawing/2014/main" id="{D2AF92EA-61F5-4934-9F01-602C92797D77}"/>
              </a:ext>
            </a:extLst>
          </p:cNvPr>
          <p:cNvSpPr>
            <a:spLocks noGrp="1"/>
          </p:cNvSpPr>
          <p:nvPr>
            <p:ph type="body" sz="quarter" idx="18" hasCustomPrompt="1"/>
          </p:nvPr>
        </p:nvSpPr>
        <p:spPr>
          <a:xfrm>
            <a:off x="10041052" y="3546150"/>
            <a:ext cx="1872000" cy="2171700"/>
          </a:xfrm>
        </p:spPr>
        <p:txBody>
          <a:bodyPr/>
          <a:lstStyle>
            <a:lvl1pPr algn="ctr">
              <a:lnSpc>
                <a:spcPts val="4200"/>
              </a:lnSpc>
              <a:defRPr sz="5000" b="1">
                <a:solidFill>
                  <a:schemeClr val="tx1"/>
                </a:solidFill>
              </a:defRPr>
            </a:lvl1pPr>
            <a:lvl2pPr algn="ctr">
              <a:spcAft>
                <a:spcPts val="0"/>
              </a:spcAft>
              <a:defRPr b="1">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00.0m</a:t>
            </a:r>
          </a:p>
          <a:p>
            <a:pPr lvl="1"/>
            <a:r>
              <a:rPr lang="en-US"/>
              <a:t>Second level</a:t>
            </a:r>
          </a:p>
        </p:txBody>
      </p:sp>
    </p:spTree>
    <p:extLst>
      <p:ext uri="{BB962C8B-B14F-4D97-AF65-F5344CB8AC3E}">
        <p14:creationId xmlns:p14="http://schemas.microsoft.com/office/powerpoint/2010/main" val="16519546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Across the UK">
    <p:bg>
      <p:bgPr>
        <a:solidFill>
          <a:schemeClr val="bg2"/>
        </a:solidFill>
        <a:effectLst/>
      </p:bgPr>
    </p:bg>
    <p:spTree>
      <p:nvGrpSpPr>
        <p:cNvPr id="1" name=""/>
        <p:cNvGrpSpPr/>
        <p:nvPr/>
      </p:nvGrpSpPr>
      <p:grpSpPr>
        <a:xfrm>
          <a:off x="0" y="0"/>
          <a:ext cx="0" cy="0"/>
          <a:chOff x="0" y="0"/>
          <a:chExt cx="0" cy="0"/>
        </a:xfrm>
      </p:grpSpPr>
      <p:sp>
        <p:nvSpPr>
          <p:cNvPr id="53" name="Text Placeholder 50">
            <a:extLst>
              <a:ext uri="{FF2B5EF4-FFF2-40B4-BE49-F238E27FC236}">
                <a16:creationId xmlns:a16="http://schemas.microsoft.com/office/drawing/2014/main" id="{C384CE59-CDDA-493B-BA24-663F2BD4A3CF}"/>
              </a:ext>
            </a:extLst>
          </p:cNvPr>
          <p:cNvSpPr>
            <a:spLocks noGrp="1"/>
          </p:cNvSpPr>
          <p:nvPr>
            <p:ph type="body" sz="quarter" idx="23"/>
          </p:nvPr>
        </p:nvSpPr>
        <p:spPr>
          <a:xfrm>
            <a:off x="6634573" y="4054236"/>
            <a:ext cx="1142232" cy="861765"/>
          </a:xfrm>
        </p:spPr>
        <p:txBody>
          <a:bodyPr>
            <a:normAutofit/>
          </a:bodyPr>
          <a:lstStyle>
            <a:lvl1pPr algn="ctr">
              <a:lnSpc>
                <a:spcPts val="2100"/>
              </a:lnSpc>
              <a:spcAft>
                <a:spcPts val="0"/>
              </a:spcAft>
              <a:defRPr sz="2100" b="1">
                <a:solidFill>
                  <a:schemeClr val="tx1"/>
                </a:solidFill>
              </a:defRPr>
            </a:lvl1pPr>
            <a:lvl2pPr algn="ctr">
              <a:lnSpc>
                <a:spcPts val="2100"/>
              </a:lnSpc>
              <a:spcAft>
                <a:spcPts val="0"/>
              </a:spcAft>
              <a:defRPr sz="2100" b="1">
                <a:solidFill>
                  <a:schemeClr val="tx1"/>
                </a:solidFill>
              </a:defRPr>
            </a:lvl2pPr>
          </a:lstStyle>
          <a:p>
            <a:pPr lvl="0"/>
            <a:r>
              <a:rPr lang="en-US"/>
              <a:t>Click to edit Master text styles</a:t>
            </a:r>
          </a:p>
          <a:p>
            <a:pPr lvl="1"/>
            <a:r>
              <a:rPr lang="en-US"/>
              <a:t>Second level</a:t>
            </a:r>
          </a:p>
        </p:txBody>
      </p:sp>
      <p:sp>
        <p:nvSpPr>
          <p:cNvPr id="51" name="Text Placeholder 50">
            <a:extLst>
              <a:ext uri="{FF2B5EF4-FFF2-40B4-BE49-F238E27FC236}">
                <a16:creationId xmlns:a16="http://schemas.microsoft.com/office/drawing/2014/main" id="{32CBC1E6-0D8D-4024-856B-58D1780DBC63}"/>
              </a:ext>
            </a:extLst>
          </p:cNvPr>
          <p:cNvSpPr>
            <a:spLocks noGrp="1"/>
          </p:cNvSpPr>
          <p:nvPr>
            <p:ph type="body" sz="quarter" idx="21"/>
          </p:nvPr>
        </p:nvSpPr>
        <p:spPr>
          <a:xfrm>
            <a:off x="4254924" y="4066635"/>
            <a:ext cx="1142232" cy="861765"/>
          </a:xfrm>
        </p:spPr>
        <p:txBody>
          <a:bodyPr>
            <a:normAutofit/>
          </a:bodyPr>
          <a:lstStyle>
            <a:lvl1pPr algn="ctr">
              <a:lnSpc>
                <a:spcPts val="2100"/>
              </a:lnSpc>
              <a:spcAft>
                <a:spcPts val="0"/>
              </a:spcAft>
              <a:defRPr sz="2100" b="1">
                <a:solidFill>
                  <a:schemeClr val="tx1"/>
                </a:solidFill>
              </a:defRPr>
            </a:lvl1pPr>
            <a:lvl2pPr algn="ctr">
              <a:lnSpc>
                <a:spcPts val="2100"/>
              </a:lnSpc>
              <a:spcAft>
                <a:spcPts val="0"/>
              </a:spcAft>
              <a:defRPr sz="2100" b="1">
                <a:solidFill>
                  <a:schemeClr val="tx1"/>
                </a:solidFill>
              </a:defRPr>
            </a:lvl2pPr>
          </a:lstStyle>
          <a:p>
            <a:pPr lvl="0"/>
            <a:r>
              <a:rPr lang="en-US"/>
              <a:t>Click to edit Master text styles</a:t>
            </a:r>
          </a:p>
          <a:p>
            <a:pPr lvl="1"/>
            <a:r>
              <a:rPr lang="en-US"/>
              <a:t>Second level</a:t>
            </a:r>
          </a:p>
        </p:txBody>
      </p:sp>
      <p:sp>
        <p:nvSpPr>
          <p:cNvPr id="52" name="Text Placeholder 50">
            <a:extLst>
              <a:ext uri="{FF2B5EF4-FFF2-40B4-BE49-F238E27FC236}">
                <a16:creationId xmlns:a16="http://schemas.microsoft.com/office/drawing/2014/main" id="{3A9C1FE9-E29D-4E87-997E-3E648CAD70D6}"/>
              </a:ext>
            </a:extLst>
          </p:cNvPr>
          <p:cNvSpPr>
            <a:spLocks noGrp="1"/>
          </p:cNvSpPr>
          <p:nvPr>
            <p:ph type="body" sz="quarter" idx="22"/>
          </p:nvPr>
        </p:nvSpPr>
        <p:spPr>
          <a:xfrm>
            <a:off x="5428258" y="4054237"/>
            <a:ext cx="1142232" cy="861765"/>
          </a:xfrm>
        </p:spPr>
        <p:txBody>
          <a:bodyPr>
            <a:normAutofit/>
          </a:bodyPr>
          <a:lstStyle>
            <a:lvl1pPr algn="ctr">
              <a:lnSpc>
                <a:spcPts val="2100"/>
              </a:lnSpc>
              <a:spcAft>
                <a:spcPts val="0"/>
              </a:spcAft>
              <a:defRPr sz="2100" b="1">
                <a:solidFill>
                  <a:schemeClr val="tx1"/>
                </a:solidFill>
              </a:defRPr>
            </a:lvl1pPr>
            <a:lvl2pPr algn="ctr">
              <a:lnSpc>
                <a:spcPts val="2100"/>
              </a:lnSpc>
              <a:spcAft>
                <a:spcPts val="0"/>
              </a:spcAft>
              <a:defRPr sz="2100" b="1">
                <a:solidFill>
                  <a:schemeClr val="tx1"/>
                </a:solidFill>
              </a:defRPr>
            </a:lvl2pPr>
          </a:lstStyle>
          <a:p>
            <a:pPr lvl="0"/>
            <a:r>
              <a:rPr lang="en-US"/>
              <a:t>Click to edit Master text styles</a:t>
            </a:r>
          </a:p>
          <a:p>
            <a:pPr lvl="1"/>
            <a:r>
              <a:rPr lang="en-US"/>
              <a:t>Second level</a:t>
            </a:r>
          </a:p>
        </p:txBody>
      </p:sp>
      <p:pic>
        <p:nvPicPr>
          <p:cNvPr id="5" name="Picture 4" descr="A picture containing monitor, computer&#10;&#10;Description automatically generated">
            <a:extLst>
              <a:ext uri="{FF2B5EF4-FFF2-40B4-BE49-F238E27FC236}">
                <a16:creationId xmlns:a16="http://schemas.microsoft.com/office/drawing/2014/main" id="{A443CBC1-E264-4A86-BD64-9DE4100711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55969" y="638724"/>
            <a:ext cx="5236031" cy="4644768"/>
          </a:xfrm>
          <a:prstGeom prst="rect">
            <a:avLst/>
          </a:prstGeom>
        </p:spPr>
      </p:pic>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07973"/>
            <a:ext cx="9097200" cy="1211003"/>
          </a:xfrm>
        </p:spPr>
        <p:txBody>
          <a:bodyPr/>
          <a:lstStyle>
            <a:lvl1pPr>
              <a:defRPr>
                <a:solidFill>
                  <a:schemeClr val="tx1"/>
                </a:solidFill>
              </a:defRPr>
            </a:lvl1pPr>
          </a:lstStyle>
          <a:p>
            <a:r>
              <a:rPr lang="en-US"/>
              <a:t>Click to edit Master title style</a:t>
            </a:r>
            <a:endParaRPr lang="en-GB"/>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56306"/>
            <a:ext cx="3708000" cy="4220658"/>
          </a:xfrm>
        </p:spPr>
        <p:txBody>
          <a:bodyPr numCol="1" spcCol="0"/>
          <a:lstStyle>
            <a:lvl1pPr>
              <a:lnSpc>
                <a:spcPts val="2100"/>
              </a:lnSpc>
              <a:spcAft>
                <a:spcPts val="0"/>
              </a:spcAft>
              <a:defRPr sz="2100" b="1">
                <a:solidFill>
                  <a:schemeClr val="accent5"/>
                </a:solidFill>
              </a:defRPr>
            </a:lvl1pPr>
            <a:lvl2pPr>
              <a:spcAft>
                <a:spcPts val="1200"/>
              </a:spcAft>
              <a:defRPr b="0" spc="-20" baseline="0">
                <a:solidFill>
                  <a:schemeClr val="tx1"/>
                </a:solidFill>
              </a:defRPr>
            </a:lvl2pPr>
            <a:lvl3pPr>
              <a:spcAft>
                <a:spcPts val="1200"/>
              </a:spcAft>
              <a:defRPr spc="-20" baseline="0">
                <a:solidFill>
                  <a:schemeClr val="tx1"/>
                </a:solidFill>
              </a:defRPr>
            </a:lvl3pPr>
            <a:lvl4pPr>
              <a:spcAft>
                <a:spcPts val="1200"/>
              </a:spcAft>
              <a:defRPr spc="-20" baseline="0">
                <a:solidFill>
                  <a:schemeClr val="tx1"/>
                </a:solidFill>
              </a:defRPr>
            </a:lvl4pPr>
            <a:lvl5pPr>
              <a:spcAft>
                <a:spcPts val="1200"/>
              </a:spcAft>
              <a:defRPr spc="-20"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5F233594-1947-402B-8F7C-888CEDF3CABB}"/>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8722" y="432000"/>
            <a:ext cx="2048260" cy="651511"/>
          </a:xfrm>
          <a:prstGeom prst="rect">
            <a:avLst/>
          </a:prstGeom>
        </p:spPr>
      </p:pic>
      <p:sp>
        <p:nvSpPr>
          <p:cNvPr id="13" name="Footer Placeholder 4">
            <a:extLst>
              <a:ext uri="{FF2B5EF4-FFF2-40B4-BE49-F238E27FC236}">
                <a16:creationId xmlns:a16="http://schemas.microsoft.com/office/drawing/2014/main" id="{1B7F9186-023E-4543-BCBA-E70BD0C88982}"/>
              </a:ext>
            </a:extLst>
          </p:cNvPr>
          <p:cNvSpPr>
            <a:spLocks noGrp="1"/>
          </p:cNvSpPr>
          <p:nvPr>
            <p:ph type="ftr" sz="quarter" idx="3"/>
          </p:nvPr>
        </p:nvSpPr>
        <p:spPr>
          <a:xfrm>
            <a:off x="4266000" y="6332400"/>
            <a:ext cx="4839677" cy="365125"/>
          </a:xfrm>
          <a:prstGeom prst="rect">
            <a:avLst/>
          </a:prstGeom>
        </p:spPr>
        <p:txBody>
          <a:bodyPr vert="horz" lIns="0" tIns="0" rIns="0" bIns="0" rtlCol="0" anchor="ctr" anchorCtr="0"/>
          <a:lstStyle>
            <a:lvl1pPr algn="l">
              <a:defRPr sz="1200">
                <a:solidFill>
                  <a:schemeClr val="tx1"/>
                </a:solidFill>
                <a:latin typeface="+mj-lt"/>
              </a:defRPr>
            </a:lvl1pPr>
          </a:lstStyle>
          <a:p>
            <a:r>
              <a:rPr lang="en-GB"/>
              <a:t>Kennel Club</a:t>
            </a:r>
            <a:endParaRPr lang="en-GB" dirty="0"/>
          </a:p>
        </p:txBody>
      </p:sp>
      <p:sp>
        <p:nvSpPr>
          <p:cNvPr id="14" name="Slide Number Placeholder 5">
            <a:extLst>
              <a:ext uri="{FF2B5EF4-FFF2-40B4-BE49-F238E27FC236}">
                <a16:creationId xmlns:a16="http://schemas.microsoft.com/office/drawing/2014/main" id="{76B09052-D167-44E6-B9CE-C871E399E538}"/>
              </a:ext>
            </a:extLst>
          </p:cNvPr>
          <p:cNvSpPr>
            <a:spLocks noGrp="1"/>
          </p:cNvSpPr>
          <p:nvPr>
            <p:ph type="sldNum" sz="quarter" idx="4"/>
          </p:nvPr>
        </p:nvSpPr>
        <p:spPr>
          <a:xfrm>
            <a:off x="9997728" y="6332400"/>
            <a:ext cx="1783847" cy="365125"/>
          </a:xfrm>
          <a:prstGeom prst="rect">
            <a:avLst/>
          </a:prstGeom>
        </p:spPr>
        <p:txBody>
          <a:bodyPr vert="horz" lIns="0" tIns="0" rIns="0" bIns="0" rtlCol="0" anchor="ctr" anchorCtr="0"/>
          <a:lstStyle>
            <a:lvl1pPr algn="r">
              <a:defRPr sz="1200" b="1">
                <a:solidFill>
                  <a:schemeClr val="tx1"/>
                </a:solidFill>
                <a:latin typeface="+mj-lt"/>
              </a:defRPr>
            </a:lvl1pPr>
          </a:lstStyle>
          <a:p>
            <a:fld id="{85452B25-2BA5-41FF-9718-90E0D58FDD67}" type="slidenum">
              <a:rPr lang="en-GB" smtClean="0"/>
              <a:pPr/>
              <a:t>‹#›</a:t>
            </a:fld>
            <a:endParaRPr lang="en-GB" dirty="0"/>
          </a:p>
        </p:txBody>
      </p:sp>
      <p:sp>
        <p:nvSpPr>
          <p:cNvPr id="9" name="Text Placeholder 8">
            <a:extLst>
              <a:ext uri="{FF2B5EF4-FFF2-40B4-BE49-F238E27FC236}">
                <a16:creationId xmlns:a16="http://schemas.microsoft.com/office/drawing/2014/main" id="{4451CFF5-FDC1-4368-BBAB-4C9F985E1C1C}"/>
              </a:ext>
            </a:extLst>
          </p:cNvPr>
          <p:cNvSpPr>
            <a:spLocks noGrp="1"/>
          </p:cNvSpPr>
          <p:nvPr>
            <p:ph type="body" sz="quarter" idx="15"/>
          </p:nvPr>
        </p:nvSpPr>
        <p:spPr>
          <a:xfrm>
            <a:off x="4259894" y="1954801"/>
            <a:ext cx="3523016" cy="848963"/>
          </a:xfrm>
        </p:spPr>
        <p:txBody>
          <a:bodyPr/>
          <a:lstStyle>
            <a:lvl1pPr>
              <a:lnSpc>
                <a:spcPts val="2100"/>
              </a:lnSpc>
              <a:spcAft>
                <a:spcPts val="0"/>
              </a:spcAft>
              <a:defRPr sz="2100" b="1">
                <a:solidFill>
                  <a:schemeClr val="accent5"/>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p:txBody>
      </p:sp>
      <p:sp>
        <p:nvSpPr>
          <p:cNvPr id="28" name="Text Placeholder 8">
            <a:extLst>
              <a:ext uri="{FF2B5EF4-FFF2-40B4-BE49-F238E27FC236}">
                <a16:creationId xmlns:a16="http://schemas.microsoft.com/office/drawing/2014/main" id="{FD97CDC9-6802-40AD-A6B4-4A8BC1FE7CC4}"/>
              </a:ext>
            </a:extLst>
          </p:cNvPr>
          <p:cNvSpPr>
            <a:spLocks noGrp="1"/>
          </p:cNvSpPr>
          <p:nvPr>
            <p:ph type="body" sz="quarter" idx="16" hasCustomPrompt="1"/>
          </p:nvPr>
        </p:nvSpPr>
        <p:spPr>
          <a:xfrm>
            <a:off x="8103600" y="1954800"/>
            <a:ext cx="3263900" cy="602665"/>
          </a:xfrm>
        </p:spPr>
        <p:txBody>
          <a:bodyPr/>
          <a:lstStyle>
            <a:lvl1pPr>
              <a:lnSpc>
                <a:spcPts val="2100"/>
              </a:lnSpc>
              <a:spcAft>
                <a:spcPts val="0"/>
              </a:spcAft>
              <a:defRPr sz="2100" b="1">
                <a:solidFill>
                  <a:schemeClr val="accent5"/>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Across the UK</a:t>
            </a:r>
          </a:p>
        </p:txBody>
      </p:sp>
      <p:cxnSp>
        <p:nvCxnSpPr>
          <p:cNvPr id="31" name="Straight Connector 30">
            <a:extLst>
              <a:ext uri="{FF2B5EF4-FFF2-40B4-BE49-F238E27FC236}">
                <a16:creationId xmlns:a16="http://schemas.microsoft.com/office/drawing/2014/main" id="{2BD3BA58-6B24-4C48-BBE2-32759BD84EC0}"/>
              </a:ext>
            </a:extLst>
          </p:cNvPr>
          <p:cNvCxnSpPr/>
          <p:nvPr userDrawn="1"/>
        </p:nvCxnSpPr>
        <p:spPr>
          <a:xfrm>
            <a:off x="4179600" y="2016000"/>
            <a:ext cx="0" cy="413640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437CD62-0E5C-40D9-A3F4-4017FA29744A}"/>
              </a:ext>
            </a:extLst>
          </p:cNvPr>
          <p:cNvCxnSpPr/>
          <p:nvPr userDrawn="1"/>
        </p:nvCxnSpPr>
        <p:spPr>
          <a:xfrm>
            <a:off x="8006400" y="2016000"/>
            <a:ext cx="0" cy="413640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Picture 17" descr="A picture containing light, traffic, clock&#10;&#10;Description automatically generated">
            <a:extLst>
              <a:ext uri="{FF2B5EF4-FFF2-40B4-BE49-F238E27FC236}">
                <a16:creationId xmlns:a16="http://schemas.microsoft.com/office/drawing/2014/main" id="{EB126E2D-6AE2-499E-A3CA-D9A41FFCAEE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30000" y="2538000"/>
            <a:ext cx="2414021" cy="3547879"/>
          </a:xfrm>
          <a:prstGeom prst="rect">
            <a:avLst/>
          </a:prstGeom>
        </p:spPr>
      </p:pic>
      <p:pic>
        <p:nvPicPr>
          <p:cNvPr id="33" name="Picture 32" descr="A picture containing drawing&#10;&#10;Description automatically generated">
            <a:extLst>
              <a:ext uri="{FF2B5EF4-FFF2-40B4-BE49-F238E27FC236}">
                <a16:creationId xmlns:a16="http://schemas.microsoft.com/office/drawing/2014/main" id="{4DEC1600-7DB9-44D2-A85A-022E298BFD9F}"/>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553693" y="2785750"/>
            <a:ext cx="423673" cy="562357"/>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91B1A9E8-0090-456F-BFC2-8328F0E1E01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78850" y="3562733"/>
            <a:ext cx="423673" cy="562357"/>
          </a:xfrm>
          <a:prstGeom prst="rect">
            <a:avLst/>
          </a:prstGeom>
        </p:spPr>
      </p:pic>
      <p:pic>
        <p:nvPicPr>
          <p:cNvPr id="35" name="Picture 34" descr="A picture containing drawing&#10;&#10;Description automatically generated">
            <a:extLst>
              <a:ext uri="{FF2B5EF4-FFF2-40B4-BE49-F238E27FC236}">
                <a16:creationId xmlns:a16="http://schemas.microsoft.com/office/drawing/2014/main" id="{1419CEB1-3031-4199-98E0-1205A2248EB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0218400" y="4467146"/>
            <a:ext cx="423673" cy="562357"/>
          </a:xfrm>
          <a:prstGeom prst="rect">
            <a:avLst/>
          </a:prstGeom>
        </p:spPr>
      </p:pic>
      <p:pic>
        <p:nvPicPr>
          <p:cNvPr id="36" name="Picture 35" descr="A picture containing drawing&#10;&#10;Description automatically generated">
            <a:extLst>
              <a:ext uri="{FF2B5EF4-FFF2-40B4-BE49-F238E27FC236}">
                <a16:creationId xmlns:a16="http://schemas.microsoft.com/office/drawing/2014/main" id="{AE0DE05B-D75F-4FA8-BBD4-6547252D3135}"/>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538703" y="4691155"/>
            <a:ext cx="423673" cy="562357"/>
          </a:xfrm>
          <a:prstGeom prst="rect">
            <a:avLst/>
          </a:prstGeom>
        </p:spPr>
      </p:pic>
      <p:sp>
        <p:nvSpPr>
          <p:cNvPr id="37" name="Text Placeholder 8">
            <a:extLst>
              <a:ext uri="{FF2B5EF4-FFF2-40B4-BE49-F238E27FC236}">
                <a16:creationId xmlns:a16="http://schemas.microsoft.com/office/drawing/2014/main" id="{C4C2F070-7C9C-451E-8C5E-461015D84408}"/>
              </a:ext>
            </a:extLst>
          </p:cNvPr>
          <p:cNvSpPr>
            <a:spLocks noGrp="1"/>
          </p:cNvSpPr>
          <p:nvPr>
            <p:ph type="body" sz="quarter" idx="17"/>
          </p:nvPr>
        </p:nvSpPr>
        <p:spPr>
          <a:xfrm>
            <a:off x="4259894" y="4954205"/>
            <a:ext cx="3516911" cy="1222759"/>
          </a:xfrm>
        </p:spPr>
        <p:txBody>
          <a:bodyPr/>
          <a:lstStyle>
            <a:lvl1pPr>
              <a:lnSpc>
                <a:spcPts val="2100"/>
              </a:lnSpc>
              <a:spcAft>
                <a:spcPts val="0"/>
              </a:spcAft>
              <a:defRPr sz="2100" b="1">
                <a:solidFill>
                  <a:schemeClr val="accent5"/>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18445199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5"/>
            <a:ext cx="7811455" cy="2223655"/>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5861050"/>
            <a:ext cx="4364037" cy="788988"/>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426005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5FB784-545D-4E05-B8CB-B450CE7E6A3C}"/>
              </a:ext>
            </a:extLst>
          </p:cNvPr>
          <p:cNvSpPr/>
          <p:nvPr userDrawn="1"/>
        </p:nvSpPr>
        <p:spPr>
          <a:xfrm>
            <a:off x="4076054" y="2826327"/>
            <a:ext cx="8115946" cy="4031673"/>
          </a:xfrm>
          <a:custGeom>
            <a:avLst/>
            <a:gdLst>
              <a:gd name="connsiteX0" fmla="*/ 0 w 8115946"/>
              <a:gd name="connsiteY0" fmla="*/ 0 h 4031673"/>
              <a:gd name="connsiteX1" fmla="*/ 8115946 w 8115946"/>
              <a:gd name="connsiteY1" fmla="*/ 0 h 4031673"/>
              <a:gd name="connsiteX2" fmla="*/ 8115946 w 8115946"/>
              <a:gd name="connsiteY2" fmla="*/ 4031673 h 4031673"/>
              <a:gd name="connsiteX3" fmla="*/ 0 w 8115946"/>
              <a:gd name="connsiteY3" fmla="*/ 4031673 h 4031673"/>
              <a:gd name="connsiteX4" fmla="*/ 0 w 8115946"/>
              <a:gd name="connsiteY4" fmla="*/ 0 h 4031673"/>
              <a:gd name="connsiteX0" fmla="*/ 0 w 8115946"/>
              <a:gd name="connsiteY0" fmla="*/ 4031673 h 4031673"/>
              <a:gd name="connsiteX1" fmla="*/ 8115946 w 8115946"/>
              <a:gd name="connsiteY1" fmla="*/ 0 h 4031673"/>
              <a:gd name="connsiteX2" fmla="*/ 8115946 w 8115946"/>
              <a:gd name="connsiteY2" fmla="*/ 4031673 h 4031673"/>
              <a:gd name="connsiteX3" fmla="*/ 0 w 8115946"/>
              <a:gd name="connsiteY3" fmla="*/ 4031673 h 4031673"/>
            </a:gdLst>
            <a:ahLst/>
            <a:cxnLst>
              <a:cxn ang="0">
                <a:pos x="connsiteX0" y="connsiteY0"/>
              </a:cxn>
              <a:cxn ang="0">
                <a:pos x="connsiteX1" y="connsiteY1"/>
              </a:cxn>
              <a:cxn ang="0">
                <a:pos x="connsiteX2" y="connsiteY2"/>
              </a:cxn>
              <a:cxn ang="0">
                <a:pos x="connsiteX3" y="connsiteY3"/>
              </a:cxn>
            </a:cxnLst>
            <a:rect l="l" t="t" r="r" b="b"/>
            <a:pathLst>
              <a:path w="8115946" h="4031673">
                <a:moveTo>
                  <a:pt x="0" y="4031673"/>
                </a:moveTo>
                <a:lnTo>
                  <a:pt x="8115946" y="0"/>
                </a:lnTo>
                <a:lnTo>
                  <a:pt x="8115946" y="4031673"/>
                </a:lnTo>
                <a:lnTo>
                  <a:pt x="0" y="403167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853149"/>
            <a:ext cx="8628873" cy="1828800"/>
          </a:xfrm>
        </p:spPr>
        <p:txBody>
          <a:bodyPr anchor="t">
            <a:normAutofit/>
          </a:bodyPr>
          <a:lstStyle>
            <a:lvl1pPr algn="l">
              <a:lnSpc>
                <a:spcPct val="100000"/>
              </a:lnSpc>
              <a:defRPr sz="10000">
                <a:solidFill>
                  <a:schemeClr val="tx1"/>
                </a:solidFill>
              </a:defRPr>
            </a:lvl1pPr>
          </a:lstStyle>
          <a:p>
            <a:r>
              <a:rPr lang="en-US" dirty="0"/>
              <a:t>Thank you </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4539916"/>
            <a:ext cx="5246905" cy="1524000"/>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11" name="Picture 10">
            <a:extLst>
              <a:ext uri="{FF2B5EF4-FFF2-40B4-BE49-F238E27FC236}">
                <a16:creationId xmlns:a16="http://schemas.microsoft.com/office/drawing/2014/main" id="{0097DFDD-244E-40F2-B167-68ADEE20526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Tree>
    <p:extLst>
      <p:ext uri="{BB962C8B-B14F-4D97-AF65-F5344CB8AC3E}">
        <p14:creationId xmlns:p14="http://schemas.microsoft.com/office/powerpoint/2010/main" val="29610914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White">
    <p:bg>
      <p:bgPr>
        <a:solidFill>
          <a:schemeClr val="tx1"/>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bg2"/>
                </a:solidFill>
              </a:defRPr>
            </a:lvl1pPr>
          </a:lstStyle>
          <a:p>
            <a:r>
              <a:rPr lang="en-US" dirty="0"/>
              <a:t>Click to edit </a:t>
            </a:r>
            <a:br>
              <a:rPr lang="en-US" dirty="0"/>
            </a:br>
            <a:r>
              <a:rPr lang="en-US" dirty="0"/>
              <a:t>Master title style</a:t>
            </a:r>
            <a:endParaRPr lang="en-GB" dirty="0"/>
          </a:p>
        </p:txBody>
      </p:sp>
      <p:sp>
        <p:nvSpPr>
          <p:cNvPr id="3" name="Subtitle 2">
            <a:extLst>
              <a:ext uri="{FF2B5EF4-FFF2-40B4-BE49-F238E27FC236}">
                <a16:creationId xmlns:a16="http://schemas.microsoft.com/office/drawing/2014/main" id="{A4027A46-1D98-4D94-9A98-8E3B50E795C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bg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Text Placeholder 8">
            <a:extLst>
              <a:ext uri="{FF2B5EF4-FFF2-40B4-BE49-F238E27FC236}">
                <a16:creationId xmlns:a16="http://schemas.microsoft.com/office/drawing/2014/main" id="{FEFB9301-2E34-4F6E-98E4-D90A77CBCC89}"/>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bg2"/>
                </a:solidFill>
                <a:latin typeface="+mn-lt"/>
              </a:defRPr>
            </a:lvl1pPr>
            <a:lvl2pPr marL="0" indent="0">
              <a:buNone/>
              <a:defRPr/>
            </a:lvl2pPr>
          </a:lstStyle>
          <a:p>
            <a:pPr lvl="0"/>
            <a:r>
              <a:rPr lang="en-US"/>
              <a:t>Edit Master text styles</a:t>
            </a:r>
          </a:p>
        </p:txBody>
      </p:sp>
      <p:pic>
        <p:nvPicPr>
          <p:cNvPr id="5" name="Picture 4" descr="A picture containing object&#10;&#10;Description automatically generated">
            <a:extLst>
              <a:ext uri="{FF2B5EF4-FFF2-40B4-BE49-F238E27FC236}">
                <a16:creationId xmlns:a16="http://schemas.microsoft.com/office/drawing/2014/main" id="{E35F2474-A589-4D8F-B026-0FF43989B1A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9200" y="5767200"/>
            <a:ext cx="2048260" cy="651511"/>
          </a:xfrm>
          <a:prstGeom prst="rect">
            <a:avLst/>
          </a:prstGeom>
        </p:spPr>
      </p:pic>
    </p:spTree>
    <p:extLst>
      <p:ext uri="{BB962C8B-B14F-4D97-AF65-F5344CB8AC3E}">
        <p14:creationId xmlns:p14="http://schemas.microsoft.com/office/powerpoint/2010/main" val="25148550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Blue">
    <p:bg>
      <p:bgPr>
        <a:solidFill>
          <a:schemeClr val="bg2"/>
        </a:solid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CBDF969E-8600-4537-8099-69D0E84A9C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258689"/>
            <a:ext cx="8906274" cy="2601473"/>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pic>
        <p:nvPicPr>
          <p:cNvPr id="7" name="Picture 6">
            <a:extLst>
              <a:ext uri="{FF2B5EF4-FFF2-40B4-BE49-F238E27FC236}">
                <a16:creationId xmlns:a16="http://schemas.microsoft.com/office/drawing/2014/main" id="{CECE8087-8491-4D5F-8320-2B448136641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708722" y="5767754"/>
            <a:ext cx="2048260" cy="651511"/>
          </a:xfrm>
          <a:prstGeom prst="rect">
            <a:avLst/>
          </a:prstGeom>
        </p:spPr>
      </p:pic>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1" name="Text Placeholder 8">
            <a:extLst>
              <a:ext uri="{FF2B5EF4-FFF2-40B4-BE49-F238E27FC236}">
                <a16:creationId xmlns:a16="http://schemas.microsoft.com/office/drawing/2014/main" id="{823B4861-52BE-4992-8234-2C6AAB8ACFBE}"/>
              </a:ext>
            </a:extLst>
          </p:cNvPr>
          <p:cNvSpPr>
            <a:spLocks noGrp="1"/>
          </p:cNvSpPr>
          <p:nvPr>
            <p:ph type="body" sz="quarter" idx="10"/>
          </p:nvPr>
        </p:nvSpPr>
        <p:spPr>
          <a:xfrm>
            <a:off x="432000" y="4543037"/>
            <a:ext cx="4364037" cy="2047041"/>
          </a:xfrm>
        </p:spPr>
        <p:txBody>
          <a:bodyPr>
            <a:normAutofit/>
          </a:bodyPr>
          <a:lstStyle>
            <a:lvl1pPr>
              <a:lnSpc>
                <a:spcPts val="2600"/>
              </a:lnSpc>
              <a:spcAft>
                <a:spcPts val="0"/>
              </a:spcAft>
              <a:defRPr sz="2300" b="0">
                <a:solidFill>
                  <a:schemeClr val="tx1"/>
                </a:solidFill>
                <a:latin typeface="+mn-lt"/>
              </a:defRPr>
            </a:lvl1pPr>
            <a:lvl2pPr marL="0" indent="0">
              <a:buNone/>
              <a:defRPr/>
            </a:lvl2pPr>
          </a:lstStyle>
          <a:p>
            <a:pPr lvl="0"/>
            <a:r>
              <a:rPr lang="en-US"/>
              <a:t>Edit Master text styles</a:t>
            </a:r>
          </a:p>
        </p:txBody>
      </p:sp>
    </p:spTree>
    <p:extLst>
      <p:ext uri="{BB962C8B-B14F-4D97-AF65-F5344CB8AC3E}">
        <p14:creationId xmlns:p14="http://schemas.microsoft.com/office/powerpoint/2010/main" val="34832434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accent2"/>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14" name="Title 1">
            <a:extLst>
              <a:ext uri="{FF2B5EF4-FFF2-40B4-BE49-F238E27FC236}">
                <a16:creationId xmlns:a16="http://schemas.microsoft.com/office/drawing/2014/main" id="{9287E5CD-33E5-4D7C-95BF-1ABDF8B3B4E5}"/>
              </a:ext>
            </a:extLst>
          </p:cNvPr>
          <p:cNvSpPr>
            <a:spLocks noGrp="1"/>
          </p:cNvSpPr>
          <p:nvPr>
            <p:ph type="ctrTitle" hasCustomPrompt="1"/>
          </p:nvPr>
        </p:nvSpPr>
        <p:spPr>
          <a:xfrm>
            <a:off x="432000" y="997527"/>
            <a:ext cx="8628873" cy="1828800"/>
          </a:xfrm>
        </p:spPr>
        <p:txBody>
          <a:bodyPr anchor="t">
            <a:normAutofit/>
          </a:bodyPr>
          <a:lstStyle>
            <a:lvl1pPr algn="l">
              <a:lnSpc>
                <a:spcPts val="7000"/>
              </a:lnSpc>
              <a:defRPr sz="6400">
                <a:solidFill>
                  <a:schemeClr val="tx1"/>
                </a:solidFill>
              </a:defRPr>
            </a:lvl1pPr>
          </a:lstStyle>
          <a:p>
            <a:r>
              <a:rPr lang="en-US" dirty="0"/>
              <a:t>Click to edit </a:t>
            </a:r>
            <a:br>
              <a:rPr lang="en-US" dirty="0"/>
            </a:br>
            <a:r>
              <a:rPr lang="en-US" dirty="0"/>
              <a:t>Master title style</a:t>
            </a:r>
            <a:endParaRPr lang="en-GB" dirty="0"/>
          </a:p>
        </p:txBody>
      </p:sp>
      <p:sp>
        <p:nvSpPr>
          <p:cNvPr id="15" name="Subtitle 2">
            <a:extLst>
              <a:ext uri="{FF2B5EF4-FFF2-40B4-BE49-F238E27FC236}">
                <a16:creationId xmlns:a16="http://schemas.microsoft.com/office/drawing/2014/main" id="{3CCD5053-13C6-44CC-94CD-6F657D98BE62}"/>
              </a:ext>
            </a:extLst>
          </p:cNvPr>
          <p:cNvSpPr>
            <a:spLocks noGrp="1"/>
          </p:cNvSpPr>
          <p:nvPr>
            <p:ph type="subTitle" idx="1"/>
          </p:nvPr>
        </p:nvSpPr>
        <p:spPr>
          <a:xfrm>
            <a:off x="432000" y="3034146"/>
            <a:ext cx="7811455" cy="1224544"/>
          </a:xfrm>
        </p:spPr>
        <p:txBody>
          <a:bodyPr anchor="t"/>
          <a:lstStyle>
            <a:lvl1pPr marL="0" indent="0" algn="l">
              <a:lnSpc>
                <a:spcPts val="2600"/>
              </a:lnSpc>
              <a:spcAft>
                <a:spcPts val="0"/>
              </a:spcAft>
              <a:buNone/>
              <a:defRPr sz="23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8798870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98B6865E-07B5-4255-8E36-193CCE8F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4502" y="278815"/>
            <a:ext cx="5047498" cy="4860046"/>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6"/>
            <a:ext cx="6433749" cy="3884439"/>
          </a:xfrm>
        </p:spPr>
        <p:txBody>
          <a:bodyPr anchor="t">
            <a:normAutofit/>
          </a:bodyPr>
          <a:lstStyle>
            <a:lvl1pPr marL="222250" indent="-222250" algn="l">
              <a:lnSpc>
                <a:spcPts val="4200"/>
              </a:lnSpc>
              <a:defRPr sz="4000" b="0">
                <a:solidFill>
                  <a:schemeClr val="tx1"/>
                </a:solidFill>
              </a:defRPr>
            </a:lvl1pPr>
          </a:lstStyle>
          <a:p>
            <a:r>
              <a:rPr lang="en-US" dirty="0"/>
              <a:t>“Click to edit </a:t>
            </a:r>
            <a:br>
              <a:rPr lang="en-US" dirty="0"/>
            </a:br>
            <a:r>
              <a:rPr lang="en-US" dirty="0"/>
              <a:t>Master title style</a:t>
            </a:r>
            <a:endParaRPr lang="en-GB" dirty="0"/>
          </a:p>
        </p:txBody>
      </p:sp>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668511" y="5005952"/>
            <a:ext cx="6197238" cy="1069383"/>
          </a:xfrm>
        </p:spPr>
        <p:txBody>
          <a:bodyPr anchor="t"/>
          <a:lstStyle>
            <a:lvl1pPr marL="0" indent="0" algn="l">
              <a:lnSpc>
                <a:spcPts val="2600"/>
              </a:lnSpc>
              <a:spcAft>
                <a:spcPts val="0"/>
              </a:spcAft>
              <a:buNone/>
              <a:defRPr sz="2300">
                <a:solidFill>
                  <a:schemeClr val="accent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Tree>
    <p:extLst>
      <p:ext uri="{BB962C8B-B14F-4D97-AF65-F5344CB8AC3E}">
        <p14:creationId xmlns:p14="http://schemas.microsoft.com/office/powerpoint/2010/main" val="129083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accent1"/>
        </a:solidFill>
        <a:effectLst/>
      </p:bgPr>
    </p:bg>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98B6865E-07B5-4255-8E36-193CCE8F7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4502" y="278815"/>
            <a:ext cx="5047498" cy="4860046"/>
          </a:xfrm>
          <a:prstGeom prst="rect">
            <a:avLst/>
          </a:prstGeom>
        </p:spPr>
      </p:pic>
      <p:sp>
        <p:nvSpPr>
          <p:cNvPr id="2" name="Title 1">
            <a:extLst>
              <a:ext uri="{FF2B5EF4-FFF2-40B4-BE49-F238E27FC236}">
                <a16:creationId xmlns:a16="http://schemas.microsoft.com/office/drawing/2014/main" id="{76A3DA8B-2ED0-486B-8F11-9CFD38751A89}"/>
              </a:ext>
            </a:extLst>
          </p:cNvPr>
          <p:cNvSpPr>
            <a:spLocks noGrp="1"/>
          </p:cNvSpPr>
          <p:nvPr>
            <p:ph type="ctrTitle" hasCustomPrompt="1"/>
          </p:nvPr>
        </p:nvSpPr>
        <p:spPr>
          <a:xfrm>
            <a:off x="432000" y="997526"/>
            <a:ext cx="6433749" cy="3884439"/>
          </a:xfrm>
        </p:spPr>
        <p:txBody>
          <a:bodyPr anchor="t">
            <a:normAutofit/>
          </a:bodyPr>
          <a:lstStyle>
            <a:lvl1pPr marL="222250" indent="-222250" algn="l">
              <a:lnSpc>
                <a:spcPts val="4200"/>
              </a:lnSpc>
              <a:defRPr sz="4000" b="0">
                <a:solidFill>
                  <a:schemeClr val="tx1"/>
                </a:solidFill>
              </a:defRPr>
            </a:lvl1pPr>
          </a:lstStyle>
          <a:p>
            <a:r>
              <a:rPr lang="en-US" dirty="0"/>
              <a:t>“Click to edit </a:t>
            </a:r>
            <a:br>
              <a:rPr lang="en-US" dirty="0"/>
            </a:br>
            <a:r>
              <a:rPr lang="en-US" dirty="0"/>
              <a:t>Master title style</a:t>
            </a:r>
            <a:endParaRPr lang="en-GB" dirty="0"/>
          </a:p>
        </p:txBody>
      </p:sp>
      <p:sp>
        <p:nvSpPr>
          <p:cNvPr id="8" name="Subtitle 2">
            <a:extLst>
              <a:ext uri="{FF2B5EF4-FFF2-40B4-BE49-F238E27FC236}">
                <a16:creationId xmlns:a16="http://schemas.microsoft.com/office/drawing/2014/main" id="{1223B28A-7A54-4D24-868E-4890A440AC70}"/>
              </a:ext>
            </a:extLst>
          </p:cNvPr>
          <p:cNvSpPr>
            <a:spLocks noGrp="1"/>
          </p:cNvSpPr>
          <p:nvPr>
            <p:ph type="subTitle" idx="1"/>
          </p:nvPr>
        </p:nvSpPr>
        <p:spPr>
          <a:xfrm>
            <a:off x="668511" y="5005952"/>
            <a:ext cx="6197238" cy="1069383"/>
          </a:xfrm>
        </p:spPr>
        <p:txBody>
          <a:bodyPr anchor="t"/>
          <a:lstStyle>
            <a:lvl1pPr marL="0" indent="0" algn="l">
              <a:lnSpc>
                <a:spcPts val="2600"/>
              </a:lnSpc>
              <a:spcAft>
                <a:spcPts val="0"/>
              </a:spcAft>
              <a:buNone/>
              <a:defRPr sz="2300">
                <a:solidFill>
                  <a:schemeClr val="accent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9" name="Footer Placeholder 4">
            <a:extLst>
              <a:ext uri="{FF2B5EF4-FFF2-40B4-BE49-F238E27FC236}">
                <a16:creationId xmlns:a16="http://schemas.microsoft.com/office/drawing/2014/main" id="{F5A00AE4-81C5-423C-90A6-D5186E2D2422}"/>
              </a:ext>
            </a:extLst>
          </p:cNvPr>
          <p:cNvSpPr>
            <a:spLocks noGrp="1"/>
          </p:cNvSpPr>
          <p:nvPr>
            <p:ph type="ftr" sz="quarter" idx="11"/>
          </p:nvPr>
        </p:nvSpPr>
        <p:spPr>
          <a:xfrm>
            <a:off x="3348000" y="6332400"/>
            <a:ext cx="4839677" cy="365125"/>
          </a:xfrm>
        </p:spPr>
        <p:txBody>
          <a:bodyPr/>
          <a:lstStyle>
            <a:lvl1pPr>
              <a:defRPr>
                <a:solidFill>
                  <a:schemeClr val="tx1"/>
                </a:solidFill>
              </a:defRPr>
            </a:lvl1pPr>
          </a:lstStyle>
          <a:p>
            <a:r>
              <a:rPr lang="en-GB"/>
              <a:t>Kennel Club</a:t>
            </a:r>
            <a:endParaRPr lang="en-GB" dirty="0"/>
          </a:p>
        </p:txBody>
      </p:sp>
      <p:sp>
        <p:nvSpPr>
          <p:cNvPr id="12" name="Slide Number Placeholder 5">
            <a:extLst>
              <a:ext uri="{FF2B5EF4-FFF2-40B4-BE49-F238E27FC236}">
                <a16:creationId xmlns:a16="http://schemas.microsoft.com/office/drawing/2014/main" id="{6F253C2C-7E7E-422C-91D3-BB13AF1EA331}"/>
              </a:ext>
            </a:extLst>
          </p:cNvPr>
          <p:cNvSpPr>
            <a:spLocks noGrp="1"/>
          </p:cNvSpPr>
          <p:nvPr>
            <p:ph type="sldNum" sz="quarter" idx="12"/>
          </p:nvPr>
        </p:nvSpPr>
        <p:spPr>
          <a:xfrm>
            <a:off x="8610600" y="6332400"/>
            <a:ext cx="3170976" cy="365125"/>
          </a:xfrm>
        </p:spPr>
        <p:txBody>
          <a:bodyPr/>
          <a:lstStyle>
            <a:lvl1pPr>
              <a:defRPr>
                <a:solidFill>
                  <a:schemeClr val="tx1"/>
                </a:solidFill>
              </a:defRPr>
            </a:lvl1pPr>
          </a:lstStyle>
          <a:p>
            <a:fld id="{85452B25-2BA5-41FF-9718-90E0D58FDD67}" type="slidenum">
              <a:rPr lang="en-GB" smtClean="0"/>
              <a:pPr/>
              <a:t>‹#›</a:t>
            </a:fld>
            <a:endParaRPr lang="en-GB" dirty="0"/>
          </a:p>
        </p:txBody>
      </p:sp>
      <p:sp>
        <p:nvSpPr>
          <p:cNvPr id="13" name="TextBox 12">
            <a:extLst>
              <a:ext uri="{FF2B5EF4-FFF2-40B4-BE49-F238E27FC236}">
                <a16:creationId xmlns:a16="http://schemas.microsoft.com/office/drawing/2014/main" id="{F28024A0-9C32-4803-848F-16E406AEA3B3}"/>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Tree>
    <p:extLst>
      <p:ext uri="{BB962C8B-B14F-4D97-AF65-F5344CB8AC3E}">
        <p14:creationId xmlns:p14="http://schemas.microsoft.com/office/powerpoint/2010/main" val="21568400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Tree>
    <p:extLst>
      <p:ext uri="{BB962C8B-B14F-4D97-AF65-F5344CB8AC3E}">
        <p14:creationId xmlns:p14="http://schemas.microsoft.com/office/powerpoint/2010/main" val="2958264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78025"/>
            <a:ext cx="7527977" cy="4198938"/>
          </a:xfrm>
        </p:spPr>
        <p:txBody>
          <a:bodyPr numCol="2" spcCol="21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097884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0" y="1978701"/>
            <a:ext cx="6674653"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Tree>
    <p:extLst>
      <p:ext uri="{BB962C8B-B14F-4D97-AF65-F5344CB8AC3E}">
        <p14:creationId xmlns:p14="http://schemas.microsoft.com/office/powerpoint/2010/main" val="42623238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 Column &amp; 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5972677" y="1978701"/>
            <a:ext cx="5942250" cy="4198261"/>
          </a:xfrm>
        </p:spPr>
        <p:txBody>
          <a:bodyPr numCol="1" spcCol="0"/>
          <a:lstStyle>
            <a:lvl1pPr>
              <a:defRPr b="1">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1316414" y="5403331"/>
            <a:ext cx="1384428"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3184598" y="5400743"/>
            <a:ext cx="996984"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p:nvPr>
        </p:nvSpPr>
        <p:spPr>
          <a:xfrm>
            <a:off x="4180321" y="5400743"/>
            <a:ext cx="915661"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1" name="Text Placeholder 7">
            <a:extLst>
              <a:ext uri="{FF2B5EF4-FFF2-40B4-BE49-F238E27FC236}">
                <a16:creationId xmlns:a16="http://schemas.microsoft.com/office/drawing/2014/main" id="{9969BE2A-3E2F-4122-AFC9-7D0D9EF5A5F9}"/>
              </a:ext>
            </a:extLst>
          </p:cNvPr>
          <p:cNvSpPr>
            <a:spLocks noGrp="1"/>
          </p:cNvSpPr>
          <p:nvPr>
            <p:ph type="body" sz="quarter" idx="16"/>
          </p:nvPr>
        </p:nvSpPr>
        <p:spPr>
          <a:xfrm>
            <a:off x="5095982" y="5400743"/>
            <a:ext cx="863029" cy="773631"/>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Tree>
    <p:extLst>
      <p:ext uri="{BB962C8B-B14F-4D97-AF65-F5344CB8AC3E}">
        <p14:creationId xmlns:p14="http://schemas.microsoft.com/office/powerpoint/2010/main" val="11669077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Column &amp; Image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16046052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 Column &amp; Image B">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4198261"/>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tx1"/>
                </a:solidFill>
              </a:rPr>
              <a:t>Money and Pensions Service</a:t>
            </a:r>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6172200" y="0"/>
            <a:ext cx="6019800" cy="6858000"/>
          </a:xfrm>
        </p:spPr>
        <p:txBody>
          <a:bodyPr anchor="ctr"/>
          <a:lstStyle>
            <a:lvl1pPr algn="ctr">
              <a:defRPr>
                <a:solidFill>
                  <a:schemeClr val="bg2"/>
                </a:solidFill>
              </a:defRPr>
            </a:lvl1pPr>
          </a:lstStyle>
          <a:p>
            <a:r>
              <a:rPr lang="en-US" dirty="0"/>
              <a:t>Click icon to add picture</a:t>
            </a:r>
            <a:endParaRPr lang="en-GB" dirty="0"/>
          </a:p>
        </p:txBody>
      </p:sp>
    </p:spTree>
    <p:extLst>
      <p:ext uri="{BB962C8B-B14F-4D97-AF65-F5344CB8AC3E}">
        <p14:creationId xmlns:p14="http://schemas.microsoft.com/office/powerpoint/2010/main" val="40674270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 Column &amp; Image C">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bg1">
                    <a:lumMod val="85000"/>
                    <a:lumOff val="15000"/>
                  </a:schemeClr>
                </a:solidFill>
              </a:defRPr>
            </a:lvl1pPr>
            <a:lvl2pPr>
              <a:defRPr>
                <a:solidFill>
                  <a:schemeClr val="bg1">
                    <a:lumMod val="85000"/>
                    <a:lumOff val="15000"/>
                  </a:schemeClr>
                </a:solidFill>
              </a:defRPr>
            </a:lvl2pPr>
            <a:lvl3pPr>
              <a:defRPr>
                <a:solidFill>
                  <a:schemeClr val="bg1">
                    <a:lumMod val="85000"/>
                    <a:lumOff val="15000"/>
                  </a:schemeClr>
                </a:solidFill>
              </a:defRPr>
            </a:lvl3pPr>
            <a:lvl4pPr>
              <a:defRPr>
                <a:solidFill>
                  <a:schemeClr val="bg1">
                    <a:lumMod val="85000"/>
                    <a:lumOff val="15000"/>
                  </a:schemeClr>
                </a:solidFill>
              </a:defRPr>
            </a:lvl4pPr>
            <a:lvl5pPr>
              <a:defRPr>
                <a:solidFill>
                  <a:schemeClr val="bg1">
                    <a:lumMod val="85000"/>
                    <a:lumOff val="1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452500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Column &amp; Image D">
    <p:bg>
      <p:bgPr>
        <a:solidFill>
          <a:schemeClr val="bg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3E5523D-C773-40E2-B851-BF2149E5A448}"/>
              </a:ext>
            </a:extLst>
          </p:cNvPr>
          <p:cNvSpPr>
            <a:spLocks noGrp="1"/>
          </p:cNvSpPr>
          <p:nvPr>
            <p:ph type="body" sz="quarter" idx="15" hasCustomPrompt="1"/>
          </p:nvPr>
        </p:nvSpPr>
        <p:spPr>
          <a:xfrm>
            <a:off x="432000" y="6330804"/>
            <a:ext cx="2570163" cy="365125"/>
          </a:xfrm>
        </p:spPr>
        <p:txBody>
          <a:bodyPr anchor="ctr">
            <a:normAutofit/>
          </a:bodyPr>
          <a:lstStyle>
            <a:lvl1pPr>
              <a:lnSpc>
                <a:spcPct val="100000"/>
              </a:lnSpc>
              <a:spcAft>
                <a:spcPts val="0"/>
              </a:spcAft>
              <a:defRPr sz="1200" b="1">
                <a:solidFill>
                  <a:schemeClr val="tx1"/>
                </a:solidFill>
              </a:defRPr>
            </a:lvl1pPr>
          </a:lstStyle>
          <a:p>
            <a:pPr lvl="0"/>
            <a:r>
              <a:rPr lang="en-US" dirty="0"/>
              <a:t>Money &amp;Pensions Service</a:t>
            </a:r>
            <a:endParaRPr lang="en-GB" dirty="0"/>
          </a:p>
        </p:txBody>
      </p:sp>
      <p:sp>
        <p:nvSpPr>
          <p:cNvPr id="9" name="Picture Placeholder 8">
            <a:extLst>
              <a:ext uri="{FF2B5EF4-FFF2-40B4-BE49-F238E27FC236}">
                <a16:creationId xmlns:a16="http://schemas.microsoft.com/office/drawing/2014/main" id="{0D40BDAD-9338-4980-AA7B-5FF26AED4B44}"/>
              </a:ext>
            </a:extLst>
          </p:cNvPr>
          <p:cNvSpPr>
            <a:spLocks noGrp="1"/>
          </p:cNvSpPr>
          <p:nvPr>
            <p:ph type="pic" sz="quarter" idx="13"/>
          </p:nvPr>
        </p:nvSpPr>
        <p:spPr>
          <a:xfrm>
            <a:off x="0" y="3429000"/>
            <a:ext cx="12192000" cy="3429000"/>
          </a:xfrm>
        </p:spPr>
        <p:txBody>
          <a:bodyPr anchor="ctr"/>
          <a:lstStyle>
            <a:lvl1pPr algn="ctr">
              <a:defRPr>
                <a:solidFill>
                  <a:schemeClr val="bg2"/>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a:xfrm>
            <a:off x="432000" y="479685"/>
            <a:ext cx="5492551" cy="1211003"/>
          </a:xfrm>
        </p:spPr>
        <p:txBody>
          <a:bodyPr/>
          <a:lstStyle>
            <a:lvl1pPr>
              <a:defRPr>
                <a:solidFill>
                  <a:schemeClr val="tx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1" y="1978701"/>
            <a:ext cx="5492550" cy="1370289"/>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lvl1pPr>
              <a:defRPr>
                <a:solidFill>
                  <a:schemeClr val="tx1"/>
                </a:solidFill>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lvl1pPr>
              <a:defRPr>
                <a:solidFill>
                  <a:schemeClr val="tx1"/>
                </a:solidFill>
              </a:defRPr>
            </a:lvl1pPr>
          </a:lstStyle>
          <a:p>
            <a:fld id="{85452B25-2BA5-41FF-9718-90E0D58FDD67}" type="slidenum">
              <a:rPr lang="en-GB" smtClean="0"/>
              <a:pPr/>
              <a:t>‹#›</a:t>
            </a:fld>
            <a:endParaRPr lang="en-GB" dirty="0"/>
          </a:p>
        </p:txBody>
      </p:sp>
      <p:sp>
        <p:nvSpPr>
          <p:cNvPr id="8" name="Content Placeholder 2">
            <a:extLst>
              <a:ext uri="{FF2B5EF4-FFF2-40B4-BE49-F238E27FC236}">
                <a16:creationId xmlns:a16="http://schemas.microsoft.com/office/drawing/2014/main" id="{5E3735CB-0B70-4F6D-AD7E-7D0683B894D8}"/>
              </a:ext>
            </a:extLst>
          </p:cNvPr>
          <p:cNvSpPr>
            <a:spLocks noGrp="1"/>
          </p:cNvSpPr>
          <p:nvPr>
            <p:ph idx="14"/>
          </p:nvPr>
        </p:nvSpPr>
        <p:spPr>
          <a:xfrm>
            <a:off x="6195059" y="491490"/>
            <a:ext cx="5731897" cy="2846070"/>
          </a:xfrm>
        </p:spPr>
        <p:txBody>
          <a:bodyPr numCol="1" spc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697488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6458299" y="4645566"/>
            <a:ext cx="1859532" cy="921045"/>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9" name="Text Placeholder 7">
            <a:extLst>
              <a:ext uri="{FF2B5EF4-FFF2-40B4-BE49-F238E27FC236}">
                <a16:creationId xmlns:a16="http://schemas.microsoft.com/office/drawing/2014/main" id="{EE642DB7-A239-4E62-9373-2C8238116CA0}"/>
              </a:ext>
            </a:extLst>
          </p:cNvPr>
          <p:cNvSpPr>
            <a:spLocks noGrp="1"/>
          </p:cNvSpPr>
          <p:nvPr>
            <p:ph type="body" sz="quarter" idx="14"/>
          </p:nvPr>
        </p:nvSpPr>
        <p:spPr>
          <a:xfrm>
            <a:off x="8856593" y="4645565"/>
            <a:ext cx="1859532" cy="921046"/>
          </a:xfrm>
        </p:spPr>
        <p:txBody>
          <a:bodyPr>
            <a:normAutofit/>
          </a:bodyPr>
          <a:lstStyle>
            <a:lvl1pPr>
              <a:lnSpc>
                <a:spcPts val="1800"/>
              </a:lnSpc>
              <a:spcAft>
                <a:spcPts val="0"/>
              </a:spcAft>
              <a:defRPr sz="1600">
                <a:solidFill>
                  <a:schemeClr val="bg1">
                    <a:lumMod val="85000"/>
                    <a:lumOff val="15000"/>
                  </a:schemeClr>
                </a:solidFill>
              </a:defRPr>
            </a:lvl1pPr>
          </a:lstStyle>
          <a:p>
            <a:pPr lvl="0"/>
            <a:r>
              <a:rPr lang="en-US"/>
              <a:t>Edit Master text styles</a:t>
            </a:r>
          </a:p>
        </p:txBody>
      </p:sp>
      <p:sp>
        <p:nvSpPr>
          <p:cNvPr id="10" name="Text Placeholder 7">
            <a:extLst>
              <a:ext uri="{FF2B5EF4-FFF2-40B4-BE49-F238E27FC236}">
                <a16:creationId xmlns:a16="http://schemas.microsoft.com/office/drawing/2014/main" id="{E4395C05-3680-4FF4-BE5B-E89F721A6C58}"/>
              </a:ext>
            </a:extLst>
          </p:cNvPr>
          <p:cNvSpPr>
            <a:spLocks noGrp="1"/>
          </p:cNvSpPr>
          <p:nvPr>
            <p:ph type="body" sz="quarter" idx="15" hasCustomPrompt="1"/>
          </p:nvPr>
        </p:nvSpPr>
        <p:spPr>
          <a:xfrm>
            <a:off x="6458299" y="3732364"/>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12C2825E-20E8-4600-AD69-BFFEF1A95884}"/>
              </a:ext>
            </a:extLst>
          </p:cNvPr>
          <p:cNvSpPr>
            <a:spLocks noGrp="1"/>
          </p:cNvSpPr>
          <p:nvPr>
            <p:ph type="body" sz="quarter" idx="16" hasCustomPrompt="1"/>
          </p:nvPr>
        </p:nvSpPr>
        <p:spPr>
          <a:xfrm>
            <a:off x="8856593" y="3732363"/>
            <a:ext cx="1578796" cy="773631"/>
          </a:xfrm>
        </p:spPr>
        <p:txBody>
          <a:bodyPr>
            <a:noAutofit/>
          </a:bodyPr>
          <a:lstStyle>
            <a:lvl1pPr>
              <a:lnSpc>
                <a:spcPts val="7000"/>
              </a:lnSpc>
              <a:spcAft>
                <a:spcPts val="0"/>
              </a:spcAft>
              <a:defRPr sz="7000" b="1">
                <a:solidFill>
                  <a:schemeClr val="bg2"/>
                </a:solidFill>
              </a:defRPr>
            </a:lvl1pPr>
          </a:lstStyle>
          <a:p>
            <a:pPr lvl="0"/>
            <a:r>
              <a:rPr lang="en-US" dirty="0"/>
              <a:t>00%</a:t>
            </a:r>
          </a:p>
        </p:txBody>
      </p:sp>
      <p:sp>
        <p:nvSpPr>
          <p:cNvPr id="13" name="Text Placeholder 7">
            <a:extLst>
              <a:ext uri="{FF2B5EF4-FFF2-40B4-BE49-F238E27FC236}">
                <a16:creationId xmlns:a16="http://schemas.microsoft.com/office/drawing/2014/main" id="{38517BAA-BD77-49B0-8280-51A01C3BD495}"/>
              </a:ext>
            </a:extLst>
          </p:cNvPr>
          <p:cNvSpPr>
            <a:spLocks noGrp="1"/>
          </p:cNvSpPr>
          <p:nvPr>
            <p:ph type="body" sz="quarter" idx="17"/>
          </p:nvPr>
        </p:nvSpPr>
        <p:spPr>
          <a:xfrm>
            <a:off x="417095" y="2016000"/>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4" name="Text Placeholder 7">
            <a:extLst>
              <a:ext uri="{FF2B5EF4-FFF2-40B4-BE49-F238E27FC236}">
                <a16:creationId xmlns:a16="http://schemas.microsoft.com/office/drawing/2014/main" id="{6FE36CF7-D727-484F-ACCA-680234604850}"/>
              </a:ext>
            </a:extLst>
          </p:cNvPr>
          <p:cNvSpPr>
            <a:spLocks noGrp="1"/>
          </p:cNvSpPr>
          <p:nvPr>
            <p:ph type="body" sz="quarter" idx="18"/>
          </p:nvPr>
        </p:nvSpPr>
        <p:spPr>
          <a:xfrm>
            <a:off x="1605033" y="2016000"/>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5" name="Text Placeholder 7">
            <a:extLst>
              <a:ext uri="{FF2B5EF4-FFF2-40B4-BE49-F238E27FC236}">
                <a16:creationId xmlns:a16="http://schemas.microsoft.com/office/drawing/2014/main" id="{0CE0F5FA-3BEC-4814-80A8-2E7F8D387CEC}"/>
              </a:ext>
            </a:extLst>
          </p:cNvPr>
          <p:cNvSpPr>
            <a:spLocks noGrp="1"/>
          </p:cNvSpPr>
          <p:nvPr>
            <p:ph type="body" sz="quarter" idx="19"/>
          </p:nvPr>
        </p:nvSpPr>
        <p:spPr>
          <a:xfrm>
            <a:off x="417095" y="2525158"/>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6" name="Text Placeholder 7">
            <a:extLst>
              <a:ext uri="{FF2B5EF4-FFF2-40B4-BE49-F238E27FC236}">
                <a16:creationId xmlns:a16="http://schemas.microsoft.com/office/drawing/2014/main" id="{A1E25ED4-A756-4D6F-9FA2-07BD64AAE6A2}"/>
              </a:ext>
            </a:extLst>
          </p:cNvPr>
          <p:cNvSpPr>
            <a:spLocks noGrp="1"/>
          </p:cNvSpPr>
          <p:nvPr>
            <p:ph type="body" sz="quarter" idx="20"/>
          </p:nvPr>
        </p:nvSpPr>
        <p:spPr>
          <a:xfrm>
            <a:off x="1605033" y="2525158"/>
            <a:ext cx="1224000"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7" name="Text Placeholder 7">
            <a:extLst>
              <a:ext uri="{FF2B5EF4-FFF2-40B4-BE49-F238E27FC236}">
                <a16:creationId xmlns:a16="http://schemas.microsoft.com/office/drawing/2014/main" id="{A2E8750F-1C86-4B15-AA93-8D98885935C7}"/>
              </a:ext>
            </a:extLst>
          </p:cNvPr>
          <p:cNvSpPr>
            <a:spLocks noGrp="1"/>
          </p:cNvSpPr>
          <p:nvPr>
            <p:ph type="body" sz="quarter" idx="21"/>
          </p:nvPr>
        </p:nvSpPr>
        <p:spPr>
          <a:xfrm>
            <a:off x="417095" y="3034316"/>
            <a:ext cx="2115898" cy="372734"/>
          </a:xfrm>
          <a:solidFill>
            <a:schemeClr val="accent2"/>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18" name="Text Placeholder 7">
            <a:extLst>
              <a:ext uri="{FF2B5EF4-FFF2-40B4-BE49-F238E27FC236}">
                <a16:creationId xmlns:a16="http://schemas.microsoft.com/office/drawing/2014/main" id="{1AF9F824-50A3-4FF3-A8CB-4479B11FC815}"/>
              </a:ext>
            </a:extLst>
          </p:cNvPr>
          <p:cNvSpPr>
            <a:spLocks noGrp="1"/>
          </p:cNvSpPr>
          <p:nvPr>
            <p:ph type="body" sz="quarter" idx="22"/>
          </p:nvPr>
        </p:nvSpPr>
        <p:spPr>
          <a:xfrm>
            <a:off x="2397749" y="3034316"/>
            <a:ext cx="2268843" cy="372734"/>
          </a:xfrm>
          <a:solidFill>
            <a:schemeClr val="accent2"/>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19" name="Text Placeholder 7">
            <a:extLst>
              <a:ext uri="{FF2B5EF4-FFF2-40B4-BE49-F238E27FC236}">
                <a16:creationId xmlns:a16="http://schemas.microsoft.com/office/drawing/2014/main" id="{A3BC5504-A1E5-46A7-9C75-A3BA1AE01C2E}"/>
              </a:ext>
            </a:extLst>
          </p:cNvPr>
          <p:cNvSpPr>
            <a:spLocks noGrp="1"/>
          </p:cNvSpPr>
          <p:nvPr>
            <p:ph type="body" sz="quarter" idx="23"/>
          </p:nvPr>
        </p:nvSpPr>
        <p:spPr>
          <a:xfrm>
            <a:off x="417095" y="3545995"/>
            <a:ext cx="2115898"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0" name="Text Placeholder 7">
            <a:extLst>
              <a:ext uri="{FF2B5EF4-FFF2-40B4-BE49-F238E27FC236}">
                <a16:creationId xmlns:a16="http://schemas.microsoft.com/office/drawing/2014/main" id="{923C1C37-9D14-4FF6-BFFB-46657A851971}"/>
              </a:ext>
            </a:extLst>
          </p:cNvPr>
          <p:cNvSpPr>
            <a:spLocks noGrp="1"/>
          </p:cNvSpPr>
          <p:nvPr>
            <p:ph type="body" sz="quarter" idx="24"/>
          </p:nvPr>
        </p:nvSpPr>
        <p:spPr>
          <a:xfrm>
            <a:off x="2397749" y="3545995"/>
            <a:ext cx="2268843"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1" name="Text Placeholder 7">
            <a:extLst>
              <a:ext uri="{FF2B5EF4-FFF2-40B4-BE49-F238E27FC236}">
                <a16:creationId xmlns:a16="http://schemas.microsoft.com/office/drawing/2014/main" id="{167B0A7A-7BBA-408D-B37D-332CE3A14313}"/>
              </a:ext>
            </a:extLst>
          </p:cNvPr>
          <p:cNvSpPr>
            <a:spLocks noGrp="1"/>
          </p:cNvSpPr>
          <p:nvPr>
            <p:ph type="body" sz="quarter" idx="25"/>
          </p:nvPr>
        </p:nvSpPr>
        <p:spPr>
          <a:xfrm>
            <a:off x="390244" y="4052632"/>
            <a:ext cx="178675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2" name="Text Placeholder 7">
            <a:extLst>
              <a:ext uri="{FF2B5EF4-FFF2-40B4-BE49-F238E27FC236}">
                <a16:creationId xmlns:a16="http://schemas.microsoft.com/office/drawing/2014/main" id="{0AB3456D-39A1-49F8-9B4C-CEE2F2932FA1}"/>
              </a:ext>
            </a:extLst>
          </p:cNvPr>
          <p:cNvSpPr>
            <a:spLocks noGrp="1"/>
          </p:cNvSpPr>
          <p:nvPr>
            <p:ph type="body" sz="quarter" idx="26"/>
          </p:nvPr>
        </p:nvSpPr>
        <p:spPr>
          <a:xfrm>
            <a:off x="2007476" y="4052632"/>
            <a:ext cx="1786759"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3" name="Text Placeholder 7">
            <a:extLst>
              <a:ext uri="{FF2B5EF4-FFF2-40B4-BE49-F238E27FC236}">
                <a16:creationId xmlns:a16="http://schemas.microsoft.com/office/drawing/2014/main" id="{0A87370B-6171-48A7-8A51-9F1D1AFD95A1}"/>
              </a:ext>
            </a:extLst>
          </p:cNvPr>
          <p:cNvSpPr>
            <a:spLocks noGrp="1"/>
          </p:cNvSpPr>
          <p:nvPr>
            <p:ph type="body" sz="quarter" idx="27"/>
          </p:nvPr>
        </p:nvSpPr>
        <p:spPr>
          <a:xfrm>
            <a:off x="411840" y="4555964"/>
            <a:ext cx="1187937"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4" name="Text Placeholder 7">
            <a:extLst>
              <a:ext uri="{FF2B5EF4-FFF2-40B4-BE49-F238E27FC236}">
                <a16:creationId xmlns:a16="http://schemas.microsoft.com/office/drawing/2014/main" id="{756EA517-843A-4F73-AB82-53F7DCEA55E0}"/>
              </a:ext>
            </a:extLst>
          </p:cNvPr>
          <p:cNvSpPr>
            <a:spLocks noGrp="1"/>
          </p:cNvSpPr>
          <p:nvPr>
            <p:ph type="body" sz="quarter" idx="28"/>
          </p:nvPr>
        </p:nvSpPr>
        <p:spPr>
          <a:xfrm>
            <a:off x="1475876" y="4555964"/>
            <a:ext cx="92187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5" name="Text Placeholder 7">
            <a:extLst>
              <a:ext uri="{FF2B5EF4-FFF2-40B4-BE49-F238E27FC236}">
                <a16:creationId xmlns:a16="http://schemas.microsoft.com/office/drawing/2014/main" id="{921F0001-9DC1-4EFB-823B-EB69EFFF11D6}"/>
              </a:ext>
            </a:extLst>
          </p:cNvPr>
          <p:cNvSpPr>
            <a:spLocks noGrp="1"/>
          </p:cNvSpPr>
          <p:nvPr>
            <p:ph type="body" sz="quarter" idx="29"/>
          </p:nvPr>
        </p:nvSpPr>
        <p:spPr>
          <a:xfrm>
            <a:off x="377065" y="5035695"/>
            <a:ext cx="1223999" cy="372734"/>
          </a:xfrm>
          <a:solidFill>
            <a:schemeClr val="accent1"/>
          </a:solidFill>
        </p:spPr>
        <p:txBody>
          <a:bodyPr lIns="72000" anchor="ctr">
            <a:noAutofit/>
          </a:bodyPr>
          <a:lstStyle>
            <a:lvl1pPr>
              <a:lnSpc>
                <a:spcPct val="100000"/>
              </a:lnSpc>
              <a:spcAft>
                <a:spcPts val="0"/>
              </a:spcAft>
              <a:defRPr sz="1800" b="0">
                <a:solidFill>
                  <a:schemeClr val="tx1"/>
                </a:solidFill>
              </a:defRPr>
            </a:lvl1pPr>
          </a:lstStyle>
          <a:p>
            <a:pPr lvl="0"/>
            <a:r>
              <a:rPr lang="en-US"/>
              <a:t>Edit Master text styles</a:t>
            </a:r>
          </a:p>
        </p:txBody>
      </p:sp>
      <p:sp>
        <p:nvSpPr>
          <p:cNvPr id="26" name="Text Placeholder 7">
            <a:extLst>
              <a:ext uri="{FF2B5EF4-FFF2-40B4-BE49-F238E27FC236}">
                <a16:creationId xmlns:a16="http://schemas.microsoft.com/office/drawing/2014/main" id="{27724CEB-4CD0-46BF-AD3B-3FF6EE63CDA4}"/>
              </a:ext>
            </a:extLst>
          </p:cNvPr>
          <p:cNvSpPr>
            <a:spLocks noGrp="1"/>
          </p:cNvSpPr>
          <p:nvPr>
            <p:ph type="body" sz="quarter" idx="30"/>
          </p:nvPr>
        </p:nvSpPr>
        <p:spPr>
          <a:xfrm>
            <a:off x="1565003" y="5035695"/>
            <a:ext cx="1094114" cy="372734"/>
          </a:xfrm>
          <a:solidFill>
            <a:schemeClr val="accent1"/>
          </a:solidFill>
        </p:spPr>
        <p:txBody>
          <a:bodyPr rIns="72000" anchor="ctr">
            <a:noAutofit/>
          </a:bodyPr>
          <a:lstStyle>
            <a:lvl1pPr algn="r">
              <a:lnSpc>
                <a:spcPct val="100000"/>
              </a:lnSpc>
              <a:spcAft>
                <a:spcPts val="0"/>
              </a:spcAft>
              <a:defRPr sz="1800" b="0">
                <a:solidFill>
                  <a:schemeClr val="tx1"/>
                </a:solidFill>
              </a:defRPr>
            </a:lvl1pPr>
          </a:lstStyle>
          <a:p>
            <a:pPr lvl="0"/>
            <a:r>
              <a:rPr lang="en-US"/>
              <a:t>Edit Master text styles</a:t>
            </a:r>
          </a:p>
        </p:txBody>
      </p:sp>
      <p:sp>
        <p:nvSpPr>
          <p:cNvPr id="27" name="Picture Placeholder 26">
            <a:extLst>
              <a:ext uri="{FF2B5EF4-FFF2-40B4-BE49-F238E27FC236}">
                <a16:creationId xmlns:a16="http://schemas.microsoft.com/office/drawing/2014/main" id="{D42C5A3D-D9A0-4531-A41E-C3A857476BC7}"/>
              </a:ext>
            </a:extLst>
          </p:cNvPr>
          <p:cNvSpPr>
            <a:spLocks noGrp="1"/>
          </p:cNvSpPr>
          <p:nvPr>
            <p:ph type="pic" sz="quarter" idx="31"/>
          </p:nvPr>
        </p:nvSpPr>
        <p:spPr>
          <a:xfrm>
            <a:off x="6457949" y="1892300"/>
            <a:ext cx="1785539" cy="1654175"/>
          </a:xfrm>
        </p:spPr>
        <p:txBody>
          <a:bodyPr anchor="ctr"/>
          <a:lstStyle>
            <a:lvl1pPr algn="ctr">
              <a:defRPr/>
            </a:lvl1pPr>
          </a:lstStyle>
          <a:p>
            <a:r>
              <a:rPr lang="en-US" dirty="0"/>
              <a:t>Click icon to add picture</a:t>
            </a:r>
            <a:endParaRPr lang="en-GB" dirty="0"/>
          </a:p>
        </p:txBody>
      </p:sp>
      <p:sp>
        <p:nvSpPr>
          <p:cNvPr id="28" name="Picture Placeholder 26">
            <a:extLst>
              <a:ext uri="{FF2B5EF4-FFF2-40B4-BE49-F238E27FC236}">
                <a16:creationId xmlns:a16="http://schemas.microsoft.com/office/drawing/2014/main" id="{44A3A4EE-BC4B-447A-A4F9-DCEA5E5FAA83}"/>
              </a:ext>
            </a:extLst>
          </p:cNvPr>
          <p:cNvSpPr>
            <a:spLocks noGrp="1"/>
          </p:cNvSpPr>
          <p:nvPr>
            <p:ph type="pic" sz="quarter" idx="32"/>
          </p:nvPr>
        </p:nvSpPr>
        <p:spPr>
          <a:xfrm>
            <a:off x="8801427" y="1969857"/>
            <a:ext cx="1785540" cy="1654175"/>
          </a:xfrm>
        </p:spPr>
        <p:txBody>
          <a:bodyPr anchor="ctr"/>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838551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Tree>
    <p:extLst>
      <p:ext uri="{BB962C8B-B14F-4D97-AF65-F5344CB8AC3E}">
        <p14:creationId xmlns:p14="http://schemas.microsoft.com/office/powerpoint/2010/main" val="1278954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
        <p:nvSpPr>
          <p:cNvPr id="10" name="Content Placeholder 9">
            <a:extLst>
              <a:ext uri="{FF2B5EF4-FFF2-40B4-BE49-F238E27FC236}">
                <a16:creationId xmlns:a16="http://schemas.microsoft.com/office/drawing/2014/main" id="{8E228F7C-8A02-4885-BA00-56CD177858DA}"/>
              </a:ext>
            </a:extLst>
          </p:cNvPr>
          <p:cNvSpPr>
            <a:spLocks noGrp="1"/>
          </p:cNvSpPr>
          <p:nvPr>
            <p:ph sz="quarter" idx="14"/>
          </p:nvPr>
        </p:nvSpPr>
        <p:spPr>
          <a:xfrm>
            <a:off x="431799" y="1978025"/>
            <a:ext cx="7527977" cy="4198938"/>
          </a:xfrm>
        </p:spPr>
        <p:txBody>
          <a:bodyPr numCol="2" spcCol="21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33682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amp; Pull-ou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D75B-43B4-4E59-8CF7-8973234A60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92D897-FB97-4D1A-A23B-A8C4A60792C4}"/>
              </a:ext>
            </a:extLst>
          </p:cNvPr>
          <p:cNvSpPr>
            <a:spLocks noGrp="1"/>
          </p:cNvSpPr>
          <p:nvPr>
            <p:ph idx="1"/>
          </p:nvPr>
        </p:nvSpPr>
        <p:spPr>
          <a:xfrm>
            <a:off x="432000" y="1978701"/>
            <a:ext cx="6674653" cy="4198261"/>
          </a:xfrm>
        </p:spPr>
        <p:txBody>
          <a:bodyPr numCol="1" spcCol="0"/>
          <a:lstStyle>
            <a:lvl1pPr>
              <a:defRPr>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803FFD1F-E11F-4BEE-B1E8-6E12C931683A}"/>
              </a:ext>
            </a:extLst>
          </p:cNvPr>
          <p:cNvSpPr>
            <a:spLocks noGrp="1"/>
          </p:cNvSpPr>
          <p:nvPr>
            <p:ph type="ftr" sz="quarter" idx="11"/>
          </p:nvPr>
        </p:nvSpPr>
        <p:spPr/>
        <p:txBody>
          <a:bodyPr/>
          <a:lstStyle/>
          <a:p>
            <a:r>
              <a:rPr lang="en-GB"/>
              <a:t>Kennel Club</a:t>
            </a:r>
            <a:endParaRPr lang="en-GB" dirty="0"/>
          </a:p>
        </p:txBody>
      </p:sp>
      <p:sp>
        <p:nvSpPr>
          <p:cNvPr id="6" name="Slide Number Placeholder 5">
            <a:extLst>
              <a:ext uri="{FF2B5EF4-FFF2-40B4-BE49-F238E27FC236}">
                <a16:creationId xmlns:a16="http://schemas.microsoft.com/office/drawing/2014/main" id="{B8A42653-082E-499A-8B0E-DDA1FF5A0871}"/>
              </a:ext>
            </a:extLst>
          </p:cNvPr>
          <p:cNvSpPr>
            <a:spLocks noGrp="1"/>
          </p:cNvSpPr>
          <p:nvPr>
            <p:ph type="sldNum" sz="quarter" idx="12"/>
          </p:nvPr>
        </p:nvSpPr>
        <p:spPr/>
        <p:txBody>
          <a:bodyPr/>
          <a:lstStyle/>
          <a:p>
            <a:fld id="{85452B25-2BA5-41FF-9718-90E0D58FDD67}" type="slidenum">
              <a:rPr lang="en-GB" smtClean="0"/>
              <a:t>‹#›</a:t>
            </a:fld>
            <a:endParaRPr lang="en-GB" dirty="0"/>
          </a:p>
        </p:txBody>
      </p:sp>
      <p:sp>
        <p:nvSpPr>
          <p:cNvPr id="7" name="TextBox 6">
            <a:extLst>
              <a:ext uri="{FF2B5EF4-FFF2-40B4-BE49-F238E27FC236}">
                <a16:creationId xmlns:a16="http://schemas.microsoft.com/office/drawing/2014/main" id="{BF1F8281-CF42-4DBC-BA42-8A5D511F84BA}"/>
              </a:ext>
            </a:extLst>
          </p:cNvPr>
          <p:cNvSpPr txBox="1"/>
          <p:nvPr userDrawn="1"/>
        </p:nvSpPr>
        <p:spPr>
          <a:xfrm>
            <a:off x="432000" y="6330804"/>
            <a:ext cx="2268842" cy="365125"/>
          </a:xfrm>
          <a:prstGeom prst="rect">
            <a:avLst/>
          </a:prstGeom>
          <a:noFill/>
        </p:spPr>
        <p:txBody>
          <a:bodyPr wrap="square" lIns="0" tIns="0" rIns="0" bIns="0" rtlCol="0" anchor="ctr" anchorCtr="0">
            <a:noAutofit/>
          </a:bodyPr>
          <a:lstStyle/>
          <a:p>
            <a:r>
              <a:rPr lang="en-GB" sz="1200" b="1" dirty="0">
                <a:solidFill>
                  <a:schemeClr val="bg2"/>
                </a:solidFill>
              </a:rPr>
              <a:t>Money and Pensions Service</a:t>
            </a:r>
          </a:p>
        </p:txBody>
      </p:sp>
      <p:sp>
        <p:nvSpPr>
          <p:cNvPr id="8" name="Text Placeholder 7">
            <a:extLst>
              <a:ext uri="{FF2B5EF4-FFF2-40B4-BE49-F238E27FC236}">
                <a16:creationId xmlns:a16="http://schemas.microsoft.com/office/drawing/2014/main" id="{2F6B6762-CF42-4F7F-88F0-8AA1324C6DFD}"/>
              </a:ext>
            </a:extLst>
          </p:cNvPr>
          <p:cNvSpPr>
            <a:spLocks noGrp="1"/>
          </p:cNvSpPr>
          <p:nvPr>
            <p:ph type="body" sz="quarter" idx="13"/>
          </p:nvPr>
        </p:nvSpPr>
        <p:spPr>
          <a:xfrm>
            <a:off x="8140589" y="1978025"/>
            <a:ext cx="3640250" cy="4198938"/>
          </a:xfrm>
        </p:spPr>
        <p:txBody>
          <a:bodyPr>
            <a:normAutofit/>
          </a:bodyPr>
          <a:lstStyle>
            <a:lvl1pPr>
              <a:lnSpc>
                <a:spcPts val="2700"/>
              </a:lnSpc>
              <a:spcAft>
                <a:spcPts val="0"/>
              </a:spcAft>
              <a:defRPr sz="2500">
                <a:solidFill>
                  <a:schemeClr val="bg2"/>
                </a:solidFill>
              </a:defRPr>
            </a:lvl1pPr>
          </a:lstStyle>
          <a:p>
            <a:pPr lvl="0"/>
            <a:r>
              <a:rPr lang="en-US"/>
              <a:t>Edit Master text styles</a:t>
            </a:r>
          </a:p>
        </p:txBody>
      </p:sp>
    </p:spTree>
    <p:extLst>
      <p:ext uri="{BB962C8B-B14F-4D97-AF65-F5344CB8AC3E}">
        <p14:creationId xmlns:p14="http://schemas.microsoft.com/office/powerpoint/2010/main" val="204251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theme" Target="../theme/theme2.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3.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6"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571C4C-51C8-4FFC-8D12-3D58CB670702}"/>
              </a:ext>
            </a:extLst>
          </p:cNvPr>
          <p:cNvSpPr>
            <a:spLocks noGrp="1"/>
          </p:cNvSpPr>
          <p:nvPr>
            <p:ph type="title"/>
          </p:nvPr>
        </p:nvSpPr>
        <p:spPr>
          <a:xfrm>
            <a:off x="432000" y="479685"/>
            <a:ext cx="10934075" cy="121100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C1C74E6-3069-4AF9-909E-66FE76319F82}"/>
              </a:ext>
            </a:extLst>
          </p:cNvPr>
          <p:cNvSpPr>
            <a:spLocks noGrp="1"/>
          </p:cNvSpPr>
          <p:nvPr>
            <p:ph type="body" idx="1"/>
          </p:nvPr>
        </p:nvSpPr>
        <p:spPr>
          <a:xfrm>
            <a:off x="432000" y="1978701"/>
            <a:ext cx="10949066" cy="4198261"/>
          </a:xfrm>
          <a:prstGeom prst="rect">
            <a:avLst/>
          </a:prstGeom>
        </p:spPr>
        <p:txBody>
          <a:bodyPr vert="horz" lIns="0" tIns="0" rIns="0" bIns="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068E74DA-CABA-4BC6-A84E-2723ACD0DFC9}"/>
              </a:ext>
            </a:extLst>
          </p:cNvPr>
          <p:cNvSpPr>
            <a:spLocks noGrp="1"/>
          </p:cNvSpPr>
          <p:nvPr>
            <p:ph type="ftr" sz="quarter" idx="3"/>
          </p:nvPr>
        </p:nvSpPr>
        <p:spPr>
          <a:xfrm>
            <a:off x="3348000" y="6332400"/>
            <a:ext cx="4839677" cy="365125"/>
          </a:xfrm>
          <a:prstGeom prst="rect">
            <a:avLst/>
          </a:prstGeom>
        </p:spPr>
        <p:txBody>
          <a:bodyPr vert="horz" lIns="0" tIns="0" rIns="0" bIns="0" rtlCol="0" anchor="ctr" anchorCtr="0"/>
          <a:lstStyle>
            <a:lvl1pPr algn="l">
              <a:defRPr sz="1200">
                <a:solidFill>
                  <a:schemeClr val="bg2"/>
                </a:solidFill>
                <a:latin typeface="+mj-lt"/>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CFF6EEAC-C347-40C1-8936-FAD5B6EF3686}"/>
              </a:ext>
            </a:extLst>
          </p:cNvPr>
          <p:cNvSpPr>
            <a:spLocks noGrp="1"/>
          </p:cNvSpPr>
          <p:nvPr>
            <p:ph type="sldNum" sz="quarter" idx="4"/>
          </p:nvPr>
        </p:nvSpPr>
        <p:spPr>
          <a:xfrm>
            <a:off x="8610600" y="6332400"/>
            <a:ext cx="3170976" cy="365125"/>
          </a:xfrm>
          <a:prstGeom prst="rect">
            <a:avLst/>
          </a:prstGeom>
        </p:spPr>
        <p:txBody>
          <a:bodyPr vert="horz" lIns="0" tIns="0" rIns="0" bIns="0" rtlCol="0" anchor="ctr" anchorCtr="0"/>
          <a:lstStyle>
            <a:lvl1pPr algn="r">
              <a:defRPr sz="1200" b="1">
                <a:solidFill>
                  <a:schemeClr val="bg2"/>
                </a:solidFill>
                <a:latin typeface="+mj-lt"/>
              </a:defRPr>
            </a:lvl1pPr>
          </a:lstStyle>
          <a:p>
            <a:fld id="{85452B25-2BA5-41FF-9718-90E0D58FDD67}" type="slidenum">
              <a:rPr lang="en-GB" smtClean="0"/>
              <a:pPr/>
              <a:t>‹#›</a:t>
            </a:fld>
            <a:endParaRPr lang="en-GB" dirty="0"/>
          </a:p>
        </p:txBody>
      </p:sp>
    </p:spTree>
    <p:extLst>
      <p:ext uri="{BB962C8B-B14F-4D97-AF65-F5344CB8AC3E}">
        <p14:creationId xmlns:p14="http://schemas.microsoft.com/office/powerpoint/2010/main" val="3959063274"/>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766" r:id="rId16"/>
  </p:sldLayoutIdLst>
  <p:hf hdr="0"/>
  <p:txStyles>
    <p:title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2"/>
          </a:solidFill>
          <a:latin typeface="+mn-lt"/>
          <a:ea typeface="+mn-ea"/>
          <a:cs typeface="+mn-cs"/>
        </a:defRPr>
      </a:lvl1pPr>
      <a:lvl2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1">
              <a:lumMod val="85000"/>
              <a:lumOff val="15000"/>
            </a:schemeClr>
          </a:solidFill>
          <a:latin typeface="+mn-lt"/>
          <a:ea typeface="+mn-ea"/>
          <a:cs typeface="+mn-cs"/>
        </a:defRPr>
      </a:lvl2pPr>
      <a:lvl3pPr marL="217488" indent="-217488"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3pPr>
      <a:lvl4pPr marL="432000" indent="-2159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4pPr>
      <a:lvl5pPr marL="684000" indent="-2160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571C4C-51C8-4FFC-8D12-3D58CB670702}"/>
              </a:ext>
            </a:extLst>
          </p:cNvPr>
          <p:cNvSpPr>
            <a:spLocks noGrp="1"/>
          </p:cNvSpPr>
          <p:nvPr>
            <p:ph type="title"/>
          </p:nvPr>
        </p:nvSpPr>
        <p:spPr>
          <a:xfrm>
            <a:off x="432000" y="479685"/>
            <a:ext cx="9097011" cy="121100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C1C74E6-3069-4AF9-909E-66FE76319F82}"/>
              </a:ext>
            </a:extLst>
          </p:cNvPr>
          <p:cNvSpPr>
            <a:spLocks noGrp="1"/>
          </p:cNvSpPr>
          <p:nvPr>
            <p:ph type="body" idx="1"/>
          </p:nvPr>
        </p:nvSpPr>
        <p:spPr>
          <a:xfrm>
            <a:off x="432000" y="1978701"/>
            <a:ext cx="10949066" cy="4198261"/>
          </a:xfrm>
          <a:prstGeom prst="rect">
            <a:avLst/>
          </a:prstGeom>
        </p:spPr>
        <p:txBody>
          <a:bodyPr vert="horz" lIns="0" tIns="0" rIns="0" bIns="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068E74DA-CABA-4BC6-A84E-2723ACD0DFC9}"/>
              </a:ext>
            </a:extLst>
          </p:cNvPr>
          <p:cNvSpPr>
            <a:spLocks noGrp="1"/>
          </p:cNvSpPr>
          <p:nvPr>
            <p:ph type="ftr" sz="quarter" idx="3"/>
          </p:nvPr>
        </p:nvSpPr>
        <p:spPr>
          <a:xfrm>
            <a:off x="3348000" y="6332400"/>
            <a:ext cx="4839677" cy="365125"/>
          </a:xfrm>
          <a:prstGeom prst="rect">
            <a:avLst/>
          </a:prstGeom>
        </p:spPr>
        <p:txBody>
          <a:bodyPr vert="horz" lIns="0" tIns="0" rIns="0" bIns="0" rtlCol="0" anchor="ctr" anchorCtr="0"/>
          <a:lstStyle>
            <a:lvl1pPr algn="l">
              <a:defRPr sz="1200">
                <a:solidFill>
                  <a:schemeClr val="bg2"/>
                </a:solidFill>
                <a:latin typeface="+mj-lt"/>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CFF6EEAC-C347-40C1-8936-FAD5B6EF3686}"/>
              </a:ext>
            </a:extLst>
          </p:cNvPr>
          <p:cNvSpPr>
            <a:spLocks noGrp="1"/>
          </p:cNvSpPr>
          <p:nvPr>
            <p:ph type="sldNum" sz="quarter" idx="4"/>
          </p:nvPr>
        </p:nvSpPr>
        <p:spPr>
          <a:xfrm>
            <a:off x="8610600" y="6332400"/>
            <a:ext cx="3170976" cy="365125"/>
          </a:xfrm>
          <a:prstGeom prst="rect">
            <a:avLst/>
          </a:prstGeom>
        </p:spPr>
        <p:txBody>
          <a:bodyPr vert="horz" lIns="0" tIns="0" rIns="0" bIns="0" rtlCol="0" anchor="ctr" anchorCtr="0"/>
          <a:lstStyle>
            <a:lvl1pPr algn="r">
              <a:defRPr sz="1200" b="1">
                <a:solidFill>
                  <a:schemeClr val="bg2"/>
                </a:solidFill>
                <a:latin typeface="+mj-lt"/>
              </a:defRPr>
            </a:lvl1pPr>
          </a:lstStyle>
          <a:p>
            <a:fld id="{85452B25-2BA5-41FF-9718-90E0D58FDD67}" type="slidenum">
              <a:rPr lang="en-GB" smtClean="0"/>
              <a:pPr/>
              <a:t>‹#›</a:t>
            </a:fld>
            <a:endParaRPr lang="en-GB" dirty="0"/>
          </a:p>
        </p:txBody>
      </p:sp>
    </p:spTree>
    <p:extLst>
      <p:ext uri="{BB962C8B-B14F-4D97-AF65-F5344CB8AC3E}">
        <p14:creationId xmlns:p14="http://schemas.microsoft.com/office/powerpoint/2010/main" val="1033490682"/>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63" r:id="rId20"/>
  </p:sldLayoutIdLst>
  <p:hf hdr="0"/>
  <p:txStyles>
    <p:title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2"/>
          </a:solidFill>
          <a:latin typeface="+mn-lt"/>
          <a:ea typeface="+mn-ea"/>
          <a:cs typeface="+mn-cs"/>
        </a:defRPr>
      </a:lvl1pPr>
      <a:lvl2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1">
              <a:lumMod val="85000"/>
              <a:lumOff val="15000"/>
            </a:schemeClr>
          </a:solidFill>
          <a:latin typeface="+mn-lt"/>
          <a:ea typeface="+mn-ea"/>
          <a:cs typeface="+mn-cs"/>
        </a:defRPr>
      </a:lvl2pPr>
      <a:lvl3pPr marL="217488" indent="-217488"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3pPr>
      <a:lvl4pPr marL="432000" indent="-2159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4pPr>
      <a:lvl5pPr marL="684000" indent="-2160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571C4C-51C8-4FFC-8D12-3D58CB670702}"/>
              </a:ext>
            </a:extLst>
          </p:cNvPr>
          <p:cNvSpPr>
            <a:spLocks noGrp="1"/>
          </p:cNvSpPr>
          <p:nvPr>
            <p:ph type="title"/>
          </p:nvPr>
        </p:nvSpPr>
        <p:spPr>
          <a:xfrm>
            <a:off x="432000" y="479685"/>
            <a:ext cx="10934075" cy="121100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C1C74E6-3069-4AF9-909E-66FE76319F82}"/>
              </a:ext>
            </a:extLst>
          </p:cNvPr>
          <p:cNvSpPr>
            <a:spLocks noGrp="1"/>
          </p:cNvSpPr>
          <p:nvPr>
            <p:ph type="body" idx="1"/>
          </p:nvPr>
        </p:nvSpPr>
        <p:spPr>
          <a:xfrm>
            <a:off x="432000" y="1978701"/>
            <a:ext cx="10949066" cy="4198261"/>
          </a:xfrm>
          <a:prstGeom prst="rect">
            <a:avLst/>
          </a:prstGeom>
        </p:spPr>
        <p:txBody>
          <a:bodyPr vert="horz" lIns="0" tIns="0" rIns="0" bIns="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068E74DA-CABA-4BC6-A84E-2723ACD0DFC9}"/>
              </a:ext>
            </a:extLst>
          </p:cNvPr>
          <p:cNvSpPr>
            <a:spLocks noGrp="1"/>
          </p:cNvSpPr>
          <p:nvPr>
            <p:ph type="ftr" sz="quarter" idx="3"/>
          </p:nvPr>
        </p:nvSpPr>
        <p:spPr>
          <a:xfrm>
            <a:off x="3348000" y="6332400"/>
            <a:ext cx="4839677" cy="365125"/>
          </a:xfrm>
          <a:prstGeom prst="rect">
            <a:avLst/>
          </a:prstGeom>
        </p:spPr>
        <p:txBody>
          <a:bodyPr vert="horz" lIns="0" tIns="0" rIns="0" bIns="0" rtlCol="0" anchor="ctr" anchorCtr="0"/>
          <a:lstStyle>
            <a:lvl1pPr algn="l">
              <a:defRPr sz="1200">
                <a:solidFill>
                  <a:schemeClr val="bg2"/>
                </a:solidFill>
                <a:latin typeface="+mj-lt"/>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CFF6EEAC-C347-40C1-8936-FAD5B6EF3686}"/>
              </a:ext>
            </a:extLst>
          </p:cNvPr>
          <p:cNvSpPr>
            <a:spLocks noGrp="1"/>
          </p:cNvSpPr>
          <p:nvPr>
            <p:ph type="sldNum" sz="quarter" idx="4"/>
          </p:nvPr>
        </p:nvSpPr>
        <p:spPr>
          <a:xfrm>
            <a:off x="8610600" y="6332400"/>
            <a:ext cx="3170976" cy="365125"/>
          </a:xfrm>
          <a:prstGeom prst="rect">
            <a:avLst/>
          </a:prstGeom>
        </p:spPr>
        <p:txBody>
          <a:bodyPr vert="horz" lIns="0" tIns="0" rIns="0" bIns="0" rtlCol="0" anchor="ctr" anchorCtr="0"/>
          <a:lstStyle>
            <a:lvl1pPr algn="r">
              <a:defRPr sz="1200" b="1">
                <a:solidFill>
                  <a:schemeClr val="bg2"/>
                </a:solidFill>
                <a:latin typeface="+mj-lt"/>
              </a:defRPr>
            </a:lvl1pPr>
          </a:lstStyle>
          <a:p>
            <a:fld id="{85452B25-2BA5-41FF-9718-90E0D58FDD67}" type="slidenum">
              <a:rPr lang="en-GB" smtClean="0"/>
              <a:pPr/>
              <a:t>‹#›</a:t>
            </a:fld>
            <a:endParaRPr lang="en-GB" dirty="0"/>
          </a:p>
        </p:txBody>
      </p:sp>
    </p:spTree>
    <p:extLst>
      <p:ext uri="{BB962C8B-B14F-4D97-AF65-F5344CB8AC3E}">
        <p14:creationId xmlns:p14="http://schemas.microsoft.com/office/powerpoint/2010/main" val="3077258958"/>
      </p:ext>
    </p:extLst>
  </p:cSld>
  <p:clrMap bg1="dk1" tx1="lt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40" r:id="rId17"/>
  </p:sldLayoutIdLst>
  <p:hf hdr="0"/>
  <p:txStyles>
    <p:title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2"/>
          </a:solidFill>
          <a:latin typeface="+mn-lt"/>
          <a:ea typeface="+mn-ea"/>
          <a:cs typeface="+mn-cs"/>
        </a:defRPr>
      </a:lvl1pPr>
      <a:lvl2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1">
              <a:lumMod val="85000"/>
              <a:lumOff val="15000"/>
            </a:schemeClr>
          </a:solidFill>
          <a:latin typeface="+mn-lt"/>
          <a:ea typeface="+mn-ea"/>
          <a:cs typeface="+mn-cs"/>
        </a:defRPr>
      </a:lvl2pPr>
      <a:lvl3pPr marL="217488" indent="-217488"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3pPr>
      <a:lvl4pPr marL="432000" indent="-2159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4pPr>
      <a:lvl5pPr marL="684000" indent="-2160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571C4C-51C8-4FFC-8D12-3D58CB670702}"/>
              </a:ext>
            </a:extLst>
          </p:cNvPr>
          <p:cNvSpPr>
            <a:spLocks noGrp="1"/>
          </p:cNvSpPr>
          <p:nvPr>
            <p:ph type="title"/>
          </p:nvPr>
        </p:nvSpPr>
        <p:spPr>
          <a:xfrm>
            <a:off x="432000" y="479685"/>
            <a:ext cx="10934075" cy="1211003"/>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6C1C74E6-3069-4AF9-909E-66FE76319F82}"/>
              </a:ext>
            </a:extLst>
          </p:cNvPr>
          <p:cNvSpPr>
            <a:spLocks noGrp="1"/>
          </p:cNvSpPr>
          <p:nvPr>
            <p:ph type="body" idx="1"/>
          </p:nvPr>
        </p:nvSpPr>
        <p:spPr>
          <a:xfrm>
            <a:off x="432000" y="1978701"/>
            <a:ext cx="10949066" cy="4198261"/>
          </a:xfrm>
          <a:prstGeom prst="rect">
            <a:avLst/>
          </a:prstGeom>
        </p:spPr>
        <p:txBody>
          <a:bodyPr vert="horz" lIns="0" tIns="0" rIns="0" bIns="0" rtlCol="0" anchor="t" anchorCtr="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068E74DA-CABA-4BC6-A84E-2723ACD0DFC9}"/>
              </a:ext>
            </a:extLst>
          </p:cNvPr>
          <p:cNvSpPr>
            <a:spLocks noGrp="1"/>
          </p:cNvSpPr>
          <p:nvPr>
            <p:ph type="ftr" sz="quarter" idx="3"/>
          </p:nvPr>
        </p:nvSpPr>
        <p:spPr>
          <a:xfrm>
            <a:off x="3348000" y="6332400"/>
            <a:ext cx="4839677" cy="365125"/>
          </a:xfrm>
          <a:prstGeom prst="rect">
            <a:avLst/>
          </a:prstGeom>
        </p:spPr>
        <p:txBody>
          <a:bodyPr vert="horz" lIns="0" tIns="0" rIns="0" bIns="0" rtlCol="0" anchor="ctr" anchorCtr="0"/>
          <a:lstStyle>
            <a:lvl1pPr algn="l">
              <a:defRPr sz="1200">
                <a:solidFill>
                  <a:schemeClr val="bg2"/>
                </a:solidFill>
                <a:latin typeface="+mj-lt"/>
              </a:defRPr>
            </a:lvl1pPr>
          </a:lstStyle>
          <a:p>
            <a:r>
              <a:rPr lang="en-GB"/>
              <a:t>Kennel Club</a:t>
            </a:r>
            <a:endParaRPr lang="en-GB" dirty="0"/>
          </a:p>
        </p:txBody>
      </p:sp>
      <p:sp>
        <p:nvSpPr>
          <p:cNvPr id="6" name="Slide Number Placeholder 5">
            <a:extLst>
              <a:ext uri="{FF2B5EF4-FFF2-40B4-BE49-F238E27FC236}">
                <a16:creationId xmlns:a16="http://schemas.microsoft.com/office/drawing/2014/main" id="{CFF6EEAC-C347-40C1-8936-FAD5B6EF3686}"/>
              </a:ext>
            </a:extLst>
          </p:cNvPr>
          <p:cNvSpPr>
            <a:spLocks noGrp="1"/>
          </p:cNvSpPr>
          <p:nvPr>
            <p:ph type="sldNum" sz="quarter" idx="4"/>
          </p:nvPr>
        </p:nvSpPr>
        <p:spPr>
          <a:xfrm>
            <a:off x="8610600" y="6332400"/>
            <a:ext cx="3170976" cy="365125"/>
          </a:xfrm>
          <a:prstGeom prst="rect">
            <a:avLst/>
          </a:prstGeom>
        </p:spPr>
        <p:txBody>
          <a:bodyPr vert="horz" lIns="0" tIns="0" rIns="0" bIns="0" rtlCol="0" anchor="ctr" anchorCtr="0"/>
          <a:lstStyle>
            <a:lvl1pPr algn="r">
              <a:defRPr sz="1200" b="1">
                <a:solidFill>
                  <a:schemeClr val="bg2"/>
                </a:solidFill>
                <a:latin typeface="+mj-lt"/>
              </a:defRPr>
            </a:lvl1pPr>
          </a:lstStyle>
          <a:p>
            <a:fld id="{85452B25-2BA5-41FF-9718-90E0D58FDD67}" type="slidenum">
              <a:rPr lang="en-GB" smtClean="0"/>
              <a:pPr/>
              <a:t>‹#›</a:t>
            </a:fld>
            <a:endParaRPr lang="en-GB" dirty="0"/>
          </a:p>
        </p:txBody>
      </p:sp>
    </p:spTree>
    <p:extLst>
      <p:ext uri="{BB962C8B-B14F-4D97-AF65-F5344CB8AC3E}">
        <p14:creationId xmlns:p14="http://schemas.microsoft.com/office/powerpoint/2010/main" val="4011459718"/>
      </p:ext>
    </p:extLst>
  </p:cSld>
  <p:clrMap bg1="dk1" tx1="lt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Lst>
  <p:hf hdr="0"/>
  <p:txStyles>
    <p:title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2"/>
          </a:solidFill>
          <a:latin typeface="+mn-lt"/>
          <a:ea typeface="+mn-ea"/>
          <a:cs typeface="+mn-cs"/>
        </a:defRPr>
      </a:lvl1pPr>
      <a:lvl2pPr marL="0" indent="0" algn="l" defTabSz="914400" rtl="0" eaLnBrk="1" latinLnBrk="0" hangingPunct="1">
        <a:lnSpc>
          <a:spcPts val="2160"/>
        </a:lnSpc>
        <a:spcBef>
          <a:spcPts val="0"/>
        </a:spcBef>
        <a:spcAft>
          <a:spcPts val="600"/>
        </a:spcAft>
        <a:buFont typeface="Arial" panose="020B0604020202020204" pitchFamily="34" charset="0"/>
        <a:buNone/>
        <a:defRPr sz="1800" kern="1200">
          <a:solidFill>
            <a:schemeClr val="bg1">
              <a:lumMod val="85000"/>
              <a:lumOff val="15000"/>
            </a:schemeClr>
          </a:solidFill>
          <a:latin typeface="+mn-lt"/>
          <a:ea typeface="+mn-ea"/>
          <a:cs typeface="+mn-cs"/>
        </a:defRPr>
      </a:lvl2pPr>
      <a:lvl3pPr marL="217488" indent="-217488"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3pPr>
      <a:lvl4pPr marL="432000" indent="-2159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4pPr>
      <a:lvl5pPr marL="684000" indent="-216000" algn="l" defTabSz="914400" rtl="0" eaLnBrk="1" latinLnBrk="0" hangingPunct="1">
        <a:lnSpc>
          <a:spcPts val="2160"/>
        </a:lnSpc>
        <a:spcBef>
          <a:spcPts val="0"/>
        </a:spcBef>
        <a:spcAft>
          <a:spcPts val="600"/>
        </a:spcAft>
        <a:buFont typeface="Arial" panose="020B0604020202020204" pitchFamily="34" charset="0"/>
        <a:buChar char="•"/>
        <a:defRPr sz="1800" kern="1200">
          <a:solidFill>
            <a:schemeClr val="bg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laudine.bell@maps.org.uk" TargetMode="External"/><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www.moneyhelper.org.uk/en/everyday-money/budgeting/budget-planner" TargetMode="External"/><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hyperlink" Target="https://www.moneyhelper.org.uk/en/money-troubles/way-forward/bill-prioritiser" TargetMode="External"/><Relationship Id="rId5" Type="http://schemas.openxmlformats.org/officeDocument/2006/relationships/image" Target="../media/image40.jpeg"/><Relationship Id="rId4" Type="http://schemas.openxmlformats.org/officeDocument/2006/relationships/image" Target="../media/image39.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hyperlink" Target="https://adviser.moneyhelper.org.uk/en" TargetMode="External"/><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hyperlink" Target="https://www.moneyhelper.org.uk/en/money-troubles/dealing-with-debt/debt-advice-locator" TargetMode="External"/><Relationship Id="rId10" Type="http://schemas.openxmlformats.org/officeDocument/2006/relationships/image" Target="../media/image49.png"/><Relationship Id="rId4" Type="http://schemas.openxmlformats.org/officeDocument/2006/relationships/image" Target="../media/image1.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1.wdp"/><Relationship Id="rId3" Type="http://schemas.openxmlformats.org/officeDocument/2006/relationships/image" Target="../media/image1.png"/><Relationship Id="rId7" Type="http://schemas.openxmlformats.org/officeDocument/2006/relationships/hyperlink" Target="https://www.moneyhelper.org.uk/en/family-and-care/becoming-a-parent/help-with-childcare-costs" TargetMode="External"/><Relationship Id="rId12"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www.moneyhelper.org.uk/baby-benefits" TargetMode="External"/><Relationship Id="rId11" Type="http://schemas.openxmlformats.org/officeDocument/2006/relationships/image" Target="../media/image53.png"/><Relationship Id="rId5" Type="http://schemas.openxmlformats.org/officeDocument/2006/relationships/hyperlink" Target="https://www.moneyhelper.org.uk/en/benefits/benefits-calculator" TargetMode="External"/><Relationship Id="rId10" Type="http://schemas.openxmlformats.org/officeDocument/2006/relationships/image" Target="../media/image52.png"/><Relationship Id="rId4" Type="http://schemas.openxmlformats.org/officeDocument/2006/relationships/hyperlink" Target="http://www.moneyhelper.org.uk/understanding-your-payslip" TargetMode="External"/><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8" Type="http://schemas.openxmlformats.org/officeDocument/2006/relationships/hyperlink" Target="http://www.moneyhelper.org.uk/making-a-will" TargetMode="External"/><Relationship Id="rId3" Type="http://schemas.openxmlformats.org/officeDocument/2006/relationships/hyperlink" Target="https://www.moneyhelper.org.uk/en/savings/how-to-save/savings-calculator" TargetMode="External"/><Relationship Id="rId7" Type="http://schemas.openxmlformats.org/officeDocument/2006/relationships/hyperlink" Target="http://www.moneyhelper.org.uk/dependants-in-retirement"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56.png"/><Relationship Id="rId10" Type="http://schemas.openxmlformats.org/officeDocument/2006/relationships/image" Target="../media/image58.png"/><Relationship Id="rId4" Type="http://schemas.openxmlformats.org/officeDocument/2006/relationships/image" Target="../media/image55.png"/><Relationship Id="rId9"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https://www.findyourcreditunion.co.uk/" TargetMode="External"/><Relationship Id="rId5" Type="http://schemas.openxmlformats.org/officeDocument/2006/relationships/image" Target="../media/image29.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moneyhelper.org.uk/scams" TargetMode="External"/><Relationship Id="rId5" Type="http://schemas.openxmlformats.org/officeDocument/2006/relationships/hyperlink" Target="http://www.moneyhelper.org.uk/divorce-and-money-calculator" TargetMode="External"/><Relationship Id="rId4" Type="http://schemas.openxmlformats.org/officeDocument/2006/relationships/hyperlink" Target="http://www.moneyhelper.org.uk/power-of-attorney" TargetMode="External"/><Relationship Id="rId9" Type="http://schemas.openxmlformats.org/officeDocument/2006/relationships/image" Target="../media/image62.png"/></Relationships>
</file>

<file path=ppt/slides/_rels/slide1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www.moneyhelper.org.uk/en/pensions-and-retirement/pensions-basics" TargetMode="External"/><Relationship Id="rId7" Type="http://schemas.openxmlformats.org/officeDocument/2006/relationships/hyperlink" Target="https://www.moneyhelper.org.uk/en/pensions-and-retirement/taking-your-pension/use-our-tool-to-find-a-retirement-adviser" TargetMode="External"/><Relationship Id="rId12"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s://www.moneyhelper.org.uk/en/pensions-and-retirement/taking-your-pension/find-a-retirement-adviser" TargetMode="External"/><Relationship Id="rId11" Type="http://schemas.openxmlformats.org/officeDocument/2006/relationships/hyperlink" Target="https://www.moneyhelper.org.uk/en/pensions-and-retirement/pensions-basics/pension-calculator" TargetMode="External"/><Relationship Id="rId5" Type="http://schemas.openxmlformats.org/officeDocument/2006/relationships/hyperlink" Target="http://www.moneyhelper.org.uk/pensionwise" TargetMode="External"/><Relationship Id="rId10" Type="http://schemas.openxmlformats.org/officeDocument/2006/relationships/image" Target="../media/image29.png"/><Relationship Id="rId4" Type="http://schemas.openxmlformats.org/officeDocument/2006/relationships/hyperlink" Target="https://www.moneyhelper.org.uk/en/pensions-and-retirement/auto-enrolment/workplace-pension-calculator" TargetMode="External"/><Relationship Id="rId9" Type="http://schemas.openxmlformats.org/officeDocument/2006/relationships/image" Target="../media/image6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3" Type="http://schemas.openxmlformats.org/officeDocument/2006/relationships/hyperlink" Target="https://www.moneyhelper.org.uk/en/pensions-and-retirement/building-your-retirement-pot/check-the-progress-of-your-pension-and-retirement-savings"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29.png"/><Relationship Id="rId4" Type="http://schemas.openxmlformats.org/officeDocument/2006/relationships/hyperlink" Target="https://www.retirementlivingstandards.org.uk/"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70.png"/><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8" Type="http://schemas.openxmlformats.org/officeDocument/2006/relationships/hyperlink" Target="https://www.gov.uk/government/news/pensions-dashboards-coming-soon-to-a-screen-near-you" TargetMode="External"/><Relationship Id="rId3" Type="http://schemas.openxmlformats.org/officeDocument/2006/relationships/hyperlink" Target="https://www.gov.uk/check-national-insurance-record" TargetMode="External"/><Relationship Id="rId7" Type="http://schemas.openxmlformats.org/officeDocument/2006/relationships/hyperlink" Target="https://www.gov.uk/find-pension-contact-details"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hyperlink" Target="https://www.moneyhelper.org.uk/en/savings/types-of-savings/help-to-save-explained" TargetMode="External"/><Relationship Id="rId5" Type="http://schemas.openxmlformats.org/officeDocument/2006/relationships/hyperlink" Target="https://www.gov.uk/new-state-pension/living-and-working-overseas" TargetMode="External"/><Relationship Id="rId4" Type="http://schemas.openxmlformats.org/officeDocument/2006/relationships/hyperlink" Target="https://www.moneyhelper.org.uk/en/work/losing-your-job/your-pension-options-if-you-re-made-redunda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6.jpe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6.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hyperlink" Target="https://www.moneyhelper.org.uk/en" TargetMode="External"/><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hyperlink" Target="https://www.moneyhelper.org.uk/e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hyperlink" Target="https://www.moneyhelper.org.uk/en/money-troubles/cost-of-liv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5487D-3385-44CA-932F-71D07261C512}"/>
              </a:ext>
            </a:extLst>
          </p:cNvPr>
          <p:cNvSpPr>
            <a:spLocks noGrp="1"/>
          </p:cNvSpPr>
          <p:nvPr>
            <p:ph type="ctrTitle"/>
          </p:nvPr>
        </p:nvSpPr>
        <p:spPr>
          <a:xfrm>
            <a:off x="331639" y="730485"/>
            <a:ext cx="9964330" cy="1828800"/>
          </a:xfrm>
        </p:spPr>
        <p:txBody>
          <a:bodyPr>
            <a:noAutofit/>
          </a:bodyPr>
          <a:lstStyle/>
          <a:p>
            <a:r>
              <a:rPr lang="en-GB" sz="6000" dirty="0"/>
              <a:t>Financial Wellbeing </a:t>
            </a:r>
            <a:br>
              <a:rPr lang="en-GB" sz="6000" dirty="0"/>
            </a:br>
            <a:br>
              <a:rPr lang="en-GB" sz="6000" dirty="0">
                <a:cs typeface="Calibri"/>
              </a:rPr>
            </a:br>
            <a:r>
              <a:rPr lang="en-GB" sz="6000" dirty="0">
                <a:cs typeface="Calibri"/>
              </a:rPr>
              <a:t>Kent &amp; East Sussex </a:t>
            </a:r>
          </a:p>
        </p:txBody>
      </p:sp>
      <p:sp>
        <p:nvSpPr>
          <p:cNvPr id="3" name="Subtitle 2">
            <a:extLst>
              <a:ext uri="{FF2B5EF4-FFF2-40B4-BE49-F238E27FC236}">
                <a16:creationId xmlns:a16="http://schemas.microsoft.com/office/drawing/2014/main" id="{343291CD-5541-4958-AF38-B394B46B12AC}"/>
              </a:ext>
            </a:extLst>
          </p:cNvPr>
          <p:cNvSpPr>
            <a:spLocks noGrp="1"/>
          </p:cNvSpPr>
          <p:nvPr>
            <p:ph type="subTitle" idx="1"/>
          </p:nvPr>
        </p:nvSpPr>
        <p:spPr>
          <a:xfrm>
            <a:off x="432000" y="5020133"/>
            <a:ext cx="5246905" cy="1969436"/>
          </a:xfrm>
        </p:spPr>
        <p:txBody>
          <a:bodyPr>
            <a:normAutofit/>
          </a:bodyPr>
          <a:lstStyle/>
          <a:p>
            <a:r>
              <a:rPr lang="en-US" dirty="0"/>
              <a:t>Claudine Bell</a:t>
            </a:r>
            <a:endParaRPr lang="en-US" sz="2000" dirty="0"/>
          </a:p>
          <a:p>
            <a:r>
              <a:rPr lang="en-US" dirty="0"/>
              <a:t>South East Regional Partnerships Manager</a:t>
            </a:r>
          </a:p>
          <a:p>
            <a:r>
              <a:rPr lang="en-US" sz="2000" dirty="0">
                <a:cs typeface="Calibri"/>
                <a:hlinkClick r:id="rId3">
                  <a:extLst>
                    <a:ext uri="{A12FA001-AC4F-418D-AE19-62706E023703}">
                      <ahyp:hlinkClr xmlns:ahyp="http://schemas.microsoft.com/office/drawing/2018/hyperlinkcolor" val="tx"/>
                    </a:ext>
                  </a:extLst>
                </a:hlinkClick>
              </a:rPr>
              <a:t>Claudine.bell@maps.org.uk</a:t>
            </a:r>
            <a:endParaRPr lang="en-US" sz="2000" dirty="0">
              <a:cs typeface="Calibri"/>
            </a:endParaRPr>
          </a:p>
          <a:p>
            <a:endParaRPr lang="en-US" sz="2000" dirty="0">
              <a:cs typeface="Calibri"/>
            </a:endParaRPr>
          </a:p>
          <a:p>
            <a:endParaRPr lang="en-US" dirty="0"/>
          </a:p>
        </p:txBody>
      </p:sp>
    </p:spTree>
    <p:extLst>
      <p:ext uri="{BB962C8B-B14F-4D97-AF65-F5344CB8AC3E}">
        <p14:creationId xmlns:p14="http://schemas.microsoft.com/office/powerpoint/2010/main" val="2467610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C8FF035E-0CFB-4826-8A92-D46683896091}"/>
              </a:ext>
            </a:extLst>
          </p:cNvPr>
          <p:cNvSpPr>
            <a:spLocks noGrp="1"/>
          </p:cNvSpPr>
          <p:nvPr>
            <p:ph idx="1"/>
          </p:nvPr>
        </p:nvSpPr>
        <p:spPr>
          <a:xfrm>
            <a:off x="1218310" y="2310973"/>
            <a:ext cx="4877690" cy="3586741"/>
          </a:xfrm>
        </p:spPr>
        <p:txBody>
          <a:bodyPr>
            <a:noAutofit/>
          </a:bodyPr>
          <a:lstStyle/>
          <a:p>
            <a:pPr marL="358775" lvl="2" indent="-358775">
              <a:lnSpc>
                <a:spcPct val="100000"/>
              </a:lnSpc>
              <a:spcAft>
                <a:spcPts val="4200"/>
              </a:spcAft>
              <a:buClr>
                <a:schemeClr val="bg2"/>
              </a:buClr>
              <a:buSzPct val="90000"/>
              <a:buFont typeface="+mj-lt"/>
              <a:buAutoNum type="arabicPeriod"/>
              <a:defRPr/>
            </a:pPr>
            <a:r>
              <a:rPr lang="en-GB" sz="2600" b="1" dirty="0">
                <a:solidFill>
                  <a:schemeClr val="bg2"/>
                </a:solidFill>
              </a:rPr>
              <a:t>Taking control of your money</a:t>
            </a:r>
          </a:p>
          <a:p>
            <a:pPr marL="358775" lvl="2" indent="-358775">
              <a:lnSpc>
                <a:spcPct val="100000"/>
              </a:lnSpc>
              <a:spcAft>
                <a:spcPts val="4200"/>
              </a:spcAft>
              <a:buClr>
                <a:schemeClr val="bg2"/>
              </a:buClr>
              <a:buSzPct val="90000"/>
              <a:buFont typeface="+mj-lt"/>
              <a:buAutoNum type="arabicPeriod"/>
              <a:defRPr/>
            </a:pPr>
            <a:r>
              <a:rPr lang="en-GB" sz="2600" b="1" dirty="0">
                <a:solidFill>
                  <a:schemeClr val="bg2"/>
                </a:solidFill>
              </a:rPr>
              <a:t>Get the money you’re entitled to</a:t>
            </a:r>
          </a:p>
          <a:p>
            <a:pPr marL="358775" lvl="2" indent="-358775">
              <a:lnSpc>
                <a:spcPct val="100000"/>
              </a:lnSpc>
              <a:spcAft>
                <a:spcPts val="4200"/>
              </a:spcAft>
              <a:buClr>
                <a:schemeClr val="bg2"/>
              </a:buClr>
              <a:buSzPct val="90000"/>
              <a:buFont typeface="+mj-lt"/>
              <a:buAutoNum type="arabicPeriod"/>
              <a:defRPr/>
            </a:pPr>
            <a:r>
              <a:rPr lang="en-GB" sz="2600" b="1" dirty="0">
                <a:solidFill>
                  <a:schemeClr val="bg2"/>
                </a:solidFill>
              </a:rPr>
              <a:t>Plan for the unexpected</a:t>
            </a:r>
          </a:p>
          <a:p>
            <a:pPr marL="358775" lvl="2" indent="-358775">
              <a:lnSpc>
                <a:spcPct val="100000"/>
              </a:lnSpc>
              <a:spcAft>
                <a:spcPts val="3600"/>
              </a:spcAft>
              <a:buClr>
                <a:schemeClr val="bg2"/>
              </a:buClr>
              <a:buSzPct val="90000"/>
              <a:buFont typeface="+mj-lt"/>
              <a:buAutoNum type="arabicPeriod"/>
              <a:defRPr/>
            </a:pPr>
            <a:r>
              <a:rPr lang="en-GB" sz="2600" b="1" dirty="0">
                <a:solidFill>
                  <a:schemeClr val="bg2"/>
                </a:solidFill>
              </a:rPr>
              <a:t>Secure your future</a:t>
            </a:r>
          </a:p>
          <a:p>
            <a:pPr lvl="2">
              <a:lnSpc>
                <a:spcPct val="100000"/>
              </a:lnSpc>
              <a:spcAft>
                <a:spcPts val="3600"/>
              </a:spcAft>
              <a:buClr>
                <a:schemeClr val="bg2"/>
              </a:buClr>
              <a:buSzPct val="90000"/>
              <a:defRPr/>
            </a:pPr>
            <a:endParaRPr lang="en-GB" sz="2100" dirty="0">
              <a:solidFill>
                <a:schemeClr val="bg2"/>
              </a:solidFill>
            </a:endParaRPr>
          </a:p>
          <a:p>
            <a:pPr lvl="2">
              <a:lnSpc>
                <a:spcPct val="120000"/>
              </a:lnSpc>
              <a:spcAft>
                <a:spcPts val="0"/>
              </a:spcAft>
              <a:buClr>
                <a:schemeClr val="bg2"/>
              </a:buClr>
              <a:buSzPct val="90000"/>
              <a:defRPr/>
            </a:pPr>
            <a:endParaRPr lang="en-US" sz="2100" dirty="0">
              <a:solidFill>
                <a:schemeClr val="bg2"/>
              </a:solidFill>
            </a:endParaRPr>
          </a:p>
        </p:txBody>
      </p:sp>
      <p:pic>
        <p:nvPicPr>
          <p:cNvPr id="25" name="Picture 24">
            <a:extLst>
              <a:ext uri="{FF2B5EF4-FFF2-40B4-BE49-F238E27FC236}">
                <a16:creationId xmlns:a16="http://schemas.microsoft.com/office/drawing/2014/main" id="{4832AF2B-F6BA-4A54-BB05-0D553F9320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30140" y="463719"/>
            <a:ext cx="2048260" cy="651511"/>
          </a:xfrm>
          <a:prstGeom prst="rect">
            <a:avLst/>
          </a:prstGeom>
        </p:spPr>
      </p:pic>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664979" y="758456"/>
            <a:ext cx="6210741" cy="882304"/>
          </a:xfrm>
        </p:spPr>
        <p:txBody>
          <a:bodyPr>
            <a:normAutofit/>
          </a:bodyPr>
          <a:lstStyle/>
          <a:p>
            <a:r>
              <a:rPr lang="en-US" dirty="0"/>
              <a:t>Steps to Financial Wellbeing</a:t>
            </a:r>
            <a:endParaRPr lang="en-GB" sz="1800" dirty="0"/>
          </a:p>
        </p:txBody>
      </p:sp>
      <p:pic>
        <p:nvPicPr>
          <p:cNvPr id="9" name="Picture 8">
            <a:extLst>
              <a:ext uri="{FF2B5EF4-FFF2-40B4-BE49-F238E27FC236}">
                <a16:creationId xmlns:a16="http://schemas.microsoft.com/office/drawing/2014/main" id="{AF88FEA2-F0DD-42E4-A5D4-C652B37774F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47497" y="0"/>
            <a:ext cx="4844503" cy="6858000"/>
          </a:xfrm>
          <a:prstGeom prst="rect">
            <a:avLst/>
          </a:prstGeom>
        </p:spPr>
      </p:pic>
    </p:spTree>
    <p:extLst>
      <p:ext uri="{BB962C8B-B14F-4D97-AF65-F5344CB8AC3E}">
        <p14:creationId xmlns:p14="http://schemas.microsoft.com/office/powerpoint/2010/main" val="1304760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131134" y="155342"/>
            <a:ext cx="11929731" cy="1328692"/>
          </a:xfrm>
        </p:spPr>
        <p:txBody>
          <a:bodyPr>
            <a:normAutofit/>
          </a:bodyPr>
          <a:lstStyle/>
          <a:p>
            <a:pPr lvl="2">
              <a:lnSpc>
                <a:spcPct val="100000"/>
              </a:lnSpc>
              <a:buClr>
                <a:schemeClr val="bg2"/>
              </a:buClr>
              <a:buSzPct val="90000"/>
              <a:defRPr/>
            </a:pPr>
            <a:r>
              <a:rPr lang="en-GB" sz="4000" b="1" dirty="0">
                <a:solidFill>
                  <a:schemeClr val="bg2"/>
                </a:solidFill>
                <a:latin typeface="+mj-lt"/>
              </a:rPr>
              <a:t> </a:t>
            </a:r>
            <a:r>
              <a:rPr lang="en-GB" sz="4000" b="1" dirty="0">
                <a:solidFill>
                  <a:srgbClr val="2A33E2"/>
                </a:solidFill>
                <a:latin typeface="+mj-lt"/>
              </a:rPr>
              <a:t>1. </a:t>
            </a:r>
            <a:r>
              <a:rPr lang="en-GB" sz="3600" b="1" dirty="0">
                <a:solidFill>
                  <a:srgbClr val="2A33E2"/>
                </a:solidFill>
                <a:latin typeface="+mj-lt"/>
              </a:rPr>
              <a:t>Taking control of your money – Budget Planner</a:t>
            </a:r>
          </a:p>
        </p:txBody>
      </p:sp>
      <p:pic>
        <p:nvPicPr>
          <p:cNvPr id="3" name="Picture 2">
            <a:hlinkClick r:id="rId4"/>
            <a:extLst>
              <a:ext uri="{FF2B5EF4-FFF2-40B4-BE49-F238E27FC236}">
                <a16:creationId xmlns:a16="http://schemas.microsoft.com/office/drawing/2014/main" id="{84B66AB0-B032-40DB-8DD6-965F9876D3D9}"/>
              </a:ext>
            </a:extLst>
          </p:cNvPr>
          <p:cNvPicPr>
            <a:picLocks noChangeAspect="1"/>
          </p:cNvPicPr>
          <p:nvPr/>
        </p:nvPicPr>
        <p:blipFill>
          <a:blip r:embed="rId5"/>
          <a:stretch>
            <a:fillRect/>
          </a:stretch>
        </p:blipFill>
        <p:spPr>
          <a:xfrm>
            <a:off x="403986" y="879802"/>
            <a:ext cx="4061094" cy="4861455"/>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75402045-938F-46AC-B744-EF6AFD9D334A}"/>
              </a:ext>
            </a:extLst>
          </p:cNvPr>
          <p:cNvPicPr>
            <a:picLocks noChangeAspect="1"/>
          </p:cNvPicPr>
          <p:nvPr/>
        </p:nvPicPr>
        <p:blipFill>
          <a:blip r:embed="rId6"/>
          <a:stretch>
            <a:fillRect/>
          </a:stretch>
        </p:blipFill>
        <p:spPr>
          <a:xfrm>
            <a:off x="8295348" y="1164553"/>
            <a:ext cx="2829797" cy="2860970"/>
          </a:xfrm>
          <a:prstGeom prst="rect">
            <a:avLst/>
          </a:prstGeom>
        </p:spPr>
      </p:pic>
      <p:sp>
        <p:nvSpPr>
          <p:cNvPr id="17" name="TextBox 16">
            <a:extLst>
              <a:ext uri="{FF2B5EF4-FFF2-40B4-BE49-F238E27FC236}">
                <a16:creationId xmlns:a16="http://schemas.microsoft.com/office/drawing/2014/main" id="{3AF3675E-908D-4821-8406-6663F4E19F99}"/>
              </a:ext>
            </a:extLst>
          </p:cNvPr>
          <p:cNvSpPr txBox="1"/>
          <p:nvPr/>
        </p:nvSpPr>
        <p:spPr>
          <a:xfrm rot="21332594">
            <a:off x="8847579" y="1687731"/>
            <a:ext cx="2226204" cy="1938992"/>
          </a:xfrm>
          <a:prstGeom prst="rect">
            <a:avLst/>
          </a:prstGeom>
          <a:noFill/>
        </p:spPr>
        <p:txBody>
          <a:bodyPr wrap="square" rtlCol="0">
            <a:spAutoFit/>
          </a:bodyPr>
          <a:lstStyle/>
          <a:p>
            <a:r>
              <a:rPr lang="en-GB" sz="2000" b="1" i="1" u="sng" dirty="0">
                <a:solidFill>
                  <a:srgbClr val="0070C0"/>
                </a:solidFill>
                <a:latin typeface="Bradley Hand ITC" panose="03070402050302030203" pitchFamily="66" charset="0"/>
                <a:cs typeface="Cavolini" panose="020B0502040204020203" pitchFamily="66" charset="0"/>
              </a:rPr>
              <a:t>Invest in me:  </a:t>
            </a:r>
            <a:br>
              <a:rPr lang="en-GB" sz="2000" b="1" i="1" dirty="0">
                <a:solidFill>
                  <a:srgbClr val="0070C0"/>
                </a:solidFill>
                <a:latin typeface="Bradley Hand ITC" panose="03070402050302030203" pitchFamily="66" charset="0"/>
                <a:cs typeface="Cavolini" panose="020B0502040204020203" pitchFamily="66" charset="0"/>
              </a:rPr>
            </a:br>
            <a:r>
              <a:rPr lang="en-GB" sz="2000" b="1" i="1" dirty="0">
                <a:solidFill>
                  <a:srgbClr val="0070C0"/>
                </a:solidFill>
                <a:latin typeface="Bradley Hand ITC" panose="03070402050302030203" pitchFamily="66" charset="0"/>
                <a:cs typeface="Cavolini" panose="020B0502040204020203" pitchFamily="66" charset="0"/>
              </a:rPr>
              <a:t>I will use 30 minutes of my time this week to do my household budget ….</a:t>
            </a:r>
            <a:r>
              <a:rPr lang="en-GB" sz="2000" i="1" dirty="0">
                <a:solidFill>
                  <a:srgbClr val="0070C0"/>
                </a:solidFill>
                <a:latin typeface="Bradley Hand ITC" panose="03070402050302030203" pitchFamily="66" charset="0"/>
                <a:cs typeface="Cavolini" panose="020B0502040204020203" pitchFamily="66" charset="0"/>
                <a:sym typeface="Wingdings" panose="05000000000000000000" pitchFamily="2" charset="2"/>
              </a:rPr>
              <a:t></a:t>
            </a:r>
            <a:endParaRPr lang="en-GB" sz="2000" i="1" dirty="0">
              <a:solidFill>
                <a:srgbClr val="0070C0"/>
              </a:solidFill>
              <a:latin typeface="Bradley Hand ITC" panose="03070402050302030203" pitchFamily="66" charset="0"/>
              <a:cs typeface="Cavolini" panose="020B0502040204020203" pitchFamily="66" charset="0"/>
            </a:endParaRPr>
          </a:p>
        </p:txBody>
      </p:sp>
      <p:grpSp>
        <p:nvGrpSpPr>
          <p:cNvPr id="13" name="Group 12">
            <a:extLst>
              <a:ext uri="{FF2B5EF4-FFF2-40B4-BE49-F238E27FC236}">
                <a16:creationId xmlns:a16="http://schemas.microsoft.com/office/drawing/2014/main" id="{F4F63A77-06FD-421E-A5B5-38F83A297EDE}"/>
              </a:ext>
            </a:extLst>
          </p:cNvPr>
          <p:cNvGrpSpPr/>
          <p:nvPr/>
        </p:nvGrpSpPr>
        <p:grpSpPr>
          <a:xfrm>
            <a:off x="4945779" y="888248"/>
            <a:ext cx="3092251" cy="2422281"/>
            <a:chOff x="3139246" y="3665697"/>
            <a:chExt cx="3092251" cy="2422281"/>
          </a:xfrm>
        </p:grpSpPr>
        <p:grpSp>
          <p:nvGrpSpPr>
            <p:cNvPr id="19" name="Group 18">
              <a:extLst>
                <a:ext uri="{FF2B5EF4-FFF2-40B4-BE49-F238E27FC236}">
                  <a16:creationId xmlns:a16="http://schemas.microsoft.com/office/drawing/2014/main" id="{2BDF1F4F-382F-4790-96ED-B48CA3DE095F}"/>
                </a:ext>
              </a:extLst>
            </p:cNvPr>
            <p:cNvGrpSpPr/>
            <p:nvPr/>
          </p:nvGrpSpPr>
          <p:grpSpPr>
            <a:xfrm>
              <a:off x="3139246" y="3665697"/>
              <a:ext cx="2907896" cy="2422281"/>
              <a:chOff x="372150" y="6401383"/>
              <a:chExt cx="1929457" cy="1666071"/>
            </a:xfrm>
          </p:grpSpPr>
          <p:pic>
            <p:nvPicPr>
              <p:cNvPr id="22" name="Picture 21">
                <a:extLst>
                  <a:ext uri="{FF2B5EF4-FFF2-40B4-BE49-F238E27FC236}">
                    <a16:creationId xmlns:a16="http://schemas.microsoft.com/office/drawing/2014/main" id="{ECDB1EAE-2AF3-4B1E-854F-EFAD11CDBCDE}"/>
                  </a:ext>
                </a:extLst>
              </p:cNvPr>
              <p:cNvPicPr>
                <a:picLocks noChangeAspect="1"/>
              </p:cNvPicPr>
              <p:nvPr/>
            </p:nvPicPr>
            <p:blipFill>
              <a:blip r:embed="rId7"/>
              <a:stretch>
                <a:fillRect/>
              </a:stretch>
            </p:blipFill>
            <p:spPr>
              <a:xfrm>
                <a:off x="372150" y="6401383"/>
                <a:ext cx="1929457" cy="1666071"/>
              </a:xfrm>
              <a:prstGeom prst="rect">
                <a:avLst/>
              </a:prstGeom>
            </p:spPr>
          </p:pic>
          <p:sp>
            <p:nvSpPr>
              <p:cNvPr id="23" name="TextBox 22">
                <a:extLst>
                  <a:ext uri="{FF2B5EF4-FFF2-40B4-BE49-F238E27FC236}">
                    <a16:creationId xmlns:a16="http://schemas.microsoft.com/office/drawing/2014/main" id="{0EC4A8E4-55E3-4026-BCDA-1E7350A375E5}"/>
                  </a:ext>
                </a:extLst>
              </p:cNvPr>
              <p:cNvSpPr txBox="1"/>
              <p:nvPr/>
            </p:nvSpPr>
            <p:spPr>
              <a:xfrm>
                <a:off x="744709" y="6448011"/>
                <a:ext cx="464041" cy="317538"/>
              </a:xfrm>
              <a:prstGeom prst="rect">
                <a:avLst/>
              </a:prstGeom>
              <a:noFill/>
            </p:spPr>
            <p:txBody>
              <a:bodyPr wrap="none" rtlCol="0">
                <a:spAutoFit/>
              </a:bodyPr>
              <a:lstStyle/>
              <a:p>
                <a:r>
                  <a:rPr lang="en-GB" sz="2400" b="1" dirty="0"/>
                  <a:t>Tips</a:t>
                </a:r>
              </a:p>
            </p:txBody>
          </p:sp>
        </p:grpSp>
        <p:sp>
          <p:nvSpPr>
            <p:cNvPr id="24" name="TextBox 23">
              <a:extLst>
                <a:ext uri="{FF2B5EF4-FFF2-40B4-BE49-F238E27FC236}">
                  <a16:creationId xmlns:a16="http://schemas.microsoft.com/office/drawing/2014/main" id="{23D193AB-D0F8-4728-90EB-A2AEEBAF0CAC}"/>
                </a:ext>
              </a:extLst>
            </p:cNvPr>
            <p:cNvSpPr txBox="1"/>
            <p:nvPr/>
          </p:nvSpPr>
          <p:spPr>
            <a:xfrm>
              <a:off x="3139246" y="4261483"/>
              <a:ext cx="3092251" cy="1754326"/>
            </a:xfrm>
            <a:prstGeom prst="rect">
              <a:avLst/>
            </a:prstGeom>
            <a:noFill/>
          </p:spPr>
          <p:txBody>
            <a:bodyPr wrap="square" rtlCol="0">
              <a:spAutoFit/>
            </a:bodyPr>
            <a:lstStyle/>
            <a:p>
              <a:pPr marL="265113" indent="-265113">
                <a:spcAft>
                  <a:spcPts val="600"/>
                </a:spcAft>
                <a:buFont typeface="Wingdings" panose="05000000000000000000" pitchFamily="2" charset="2"/>
                <a:buChar char="ü"/>
              </a:pPr>
              <a:r>
                <a:rPr lang="en-GB" sz="1400" dirty="0">
                  <a:solidFill>
                    <a:schemeClr val="bg2"/>
                  </a:solidFill>
                </a:rPr>
                <a:t>Don’t forget to budget for annual bills and things like holidays and gifting occasions</a:t>
              </a:r>
            </a:p>
            <a:p>
              <a:pPr marL="265113" indent="-265113">
                <a:spcAft>
                  <a:spcPts val="600"/>
                </a:spcAft>
                <a:buFont typeface="Wingdings" panose="05000000000000000000" pitchFamily="2" charset="2"/>
                <a:buChar char="ü"/>
              </a:pPr>
              <a:r>
                <a:rPr lang="en-GB" sz="1400" dirty="0">
                  <a:solidFill>
                    <a:schemeClr val="bg2"/>
                  </a:solidFill>
                </a:rPr>
                <a:t>Use your bank statements to help check for regular bill payments</a:t>
              </a:r>
            </a:p>
            <a:p>
              <a:pPr marL="265113" indent="-265113">
                <a:spcAft>
                  <a:spcPts val="600"/>
                </a:spcAft>
                <a:buFont typeface="Wingdings" panose="05000000000000000000" pitchFamily="2" charset="2"/>
                <a:buChar char="ü"/>
              </a:pPr>
              <a:r>
                <a:rPr lang="en-GB" sz="1400" dirty="0">
                  <a:solidFill>
                    <a:schemeClr val="bg2"/>
                  </a:solidFill>
                </a:rPr>
                <a:t>If you use cash a lot, try to record what you spend it on</a:t>
              </a:r>
            </a:p>
          </p:txBody>
        </p:sp>
      </p:grpSp>
      <p:cxnSp>
        <p:nvCxnSpPr>
          <p:cNvPr id="25" name="Straight Connector 24">
            <a:extLst>
              <a:ext uri="{FF2B5EF4-FFF2-40B4-BE49-F238E27FC236}">
                <a16:creationId xmlns:a16="http://schemas.microsoft.com/office/drawing/2014/main" id="{BD5AABFA-2563-485B-AE12-84D8A6F2CF2D}"/>
              </a:ext>
            </a:extLst>
          </p:cNvPr>
          <p:cNvCxnSpPr>
            <a:cxnSpLocks/>
          </p:cNvCxnSpPr>
          <p:nvPr/>
        </p:nvCxnSpPr>
        <p:spPr>
          <a:xfrm>
            <a:off x="12375505" y="957763"/>
            <a:ext cx="0" cy="4651072"/>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Picture 2">
            <a:extLst>
              <a:ext uri="{FF2B5EF4-FFF2-40B4-BE49-F238E27FC236}">
                <a16:creationId xmlns:a16="http://schemas.microsoft.com/office/drawing/2014/main" id="{E3214995-62FC-4E1E-90A0-AC86A40B2AF4}"/>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003238" y="18410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5E3420B-F8EF-CCF6-C10C-AFE4E7F5A8B3}"/>
              </a:ext>
            </a:extLst>
          </p:cNvPr>
          <p:cNvPicPr>
            <a:picLocks noChangeAspect="1"/>
          </p:cNvPicPr>
          <p:nvPr/>
        </p:nvPicPr>
        <p:blipFill>
          <a:blip r:embed="rId9"/>
          <a:stretch>
            <a:fillRect/>
          </a:stretch>
        </p:blipFill>
        <p:spPr>
          <a:xfrm>
            <a:off x="5014481" y="4008204"/>
            <a:ext cx="4850532" cy="2372207"/>
          </a:xfrm>
          <a:prstGeom prst="rect">
            <a:avLst/>
          </a:prstGeom>
        </p:spPr>
      </p:pic>
      <p:sp>
        <p:nvSpPr>
          <p:cNvPr id="6" name="TextBox 5">
            <a:extLst>
              <a:ext uri="{FF2B5EF4-FFF2-40B4-BE49-F238E27FC236}">
                <a16:creationId xmlns:a16="http://schemas.microsoft.com/office/drawing/2014/main" id="{2966CEA8-B152-FBA5-055D-6EFC1B389DD6}"/>
              </a:ext>
            </a:extLst>
          </p:cNvPr>
          <p:cNvSpPr txBox="1"/>
          <p:nvPr/>
        </p:nvSpPr>
        <p:spPr>
          <a:xfrm>
            <a:off x="2231890" y="6408028"/>
            <a:ext cx="8438568" cy="646331"/>
          </a:xfrm>
          <a:prstGeom prst="rect">
            <a:avLst/>
          </a:prstGeom>
          <a:noFill/>
        </p:spPr>
        <p:txBody>
          <a:bodyPr wrap="square">
            <a:spAutoFit/>
          </a:bodyPr>
          <a:lstStyle/>
          <a:p>
            <a:r>
              <a:rPr lang="en-GB" dirty="0">
                <a:solidFill>
                  <a:schemeClr val="bg1"/>
                </a:solidFill>
                <a:hlinkClick r:id="rId4"/>
              </a:rPr>
              <a:t>https://www.moneyhelper.org.uk/en/everyday-money/budgeting/budget-planner</a:t>
            </a:r>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244851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D64888F-D283-124B-9860-2A9203B6768E}"/>
              </a:ext>
            </a:extLst>
          </p:cNvPr>
          <p:cNvSpPr>
            <a:spLocks noGrp="1"/>
          </p:cNvSpPr>
          <p:nvPr>
            <p:ph type="title"/>
          </p:nvPr>
        </p:nvSpPr>
        <p:spPr>
          <a:xfrm>
            <a:off x="879583" y="1397002"/>
            <a:ext cx="4009507" cy="606030"/>
          </a:xfrm>
        </p:spPr>
        <p:txBody>
          <a:bodyPr vert="horz" lIns="0" tIns="0" rIns="0" bIns="0" rtlCol="0" anchor="t" anchorCtr="0">
            <a:noAutofit/>
          </a:bodyPr>
          <a:lstStyle/>
          <a:p>
            <a:r>
              <a:rPr lang="en-GB" sz="3200" dirty="0">
                <a:solidFill>
                  <a:srgbClr val="0F19A0"/>
                </a:solidFill>
              </a:rPr>
              <a:t>Bill </a:t>
            </a:r>
            <a:r>
              <a:rPr lang="en-GB" sz="3200" dirty="0" err="1">
                <a:solidFill>
                  <a:srgbClr val="0F19A0"/>
                </a:solidFill>
              </a:rPr>
              <a:t>prioritiser</a:t>
            </a:r>
            <a:r>
              <a:rPr lang="en-GB" sz="3200" dirty="0">
                <a:solidFill>
                  <a:srgbClr val="0F19A0"/>
                </a:solidFill>
              </a:rPr>
              <a:t> tool</a:t>
            </a:r>
            <a:endParaRPr lang="en-US" sz="3200" dirty="0">
              <a:solidFill>
                <a:srgbClr val="0F19A0"/>
              </a:solidFill>
            </a:endParaRPr>
          </a:p>
        </p:txBody>
      </p:sp>
      <p:sp>
        <p:nvSpPr>
          <p:cNvPr id="5" name="Slide Number Placeholder 4">
            <a:extLst>
              <a:ext uri="{FF2B5EF4-FFF2-40B4-BE49-F238E27FC236}">
                <a16:creationId xmlns:a16="http://schemas.microsoft.com/office/drawing/2014/main" id="{FDC68FB0-7A52-4B74-819D-D3457369EC50}"/>
              </a:ext>
            </a:extLst>
          </p:cNvPr>
          <p:cNvSpPr>
            <a:spLocks noGrp="1"/>
          </p:cNvSpPr>
          <p:nvPr>
            <p:ph type="sldNum" sz="quarter" idx="12"/>
          </p:nvPr>
        </p:nvSpPr>
        <p:spPr>
          <a:xfrm>
            <a:off x="7981950" y="5610464"/>
            <a:ext cx="2361712" cy="237095"/>
          </a:xfrm>
        </p:spPr>
        <p:txBody>
          <a:bodyPr/>
          <a:lstStyle/>
          <a:p>
            <a:pPr defTabSz="685800">
              <a:defRPr/>
            </a:pPr>
            <a:fld id="{D2B8D114-8DD6-4905-A30D-5CEAD97DB2FC}" type="slidenum">
              <a:rPr lang="en-GB" sz="825" b="0">
                <a:solidFill>
                  <a:srgbClr val="000B3B"/>
                </a:solidFill>
                <a:latin typeface="Calibri Light"/>
              </a:rPr>
              <a:pPr defTabSz="685800">
                <a:defRPr/>
              </a:pPr>
              <a:t>12</a:t>
            </a:fld>
            <a:endParaRPr lang="en-GB" sz="825" b="0">
              <a:solidFill>
                <a:srgbClr val="000B3B"/>
              </a:solidFill>
              <a:latin typeface="Calibri Light"/>
            </a:endParaRPr>
          </a:p>
        </p:txBody>
      </p:sp>
      <p:sp>
        <p:nvSpPr>
          <p:cNvPr id="21" name="Content Placeholder 7">
            <a:extLst>
              <a:ext uri="{FF2B5EF4-FFF2-40B4-BE49-F238E27FC236}">
                <a16:creationId xmlns:a16="http://schemas.microsoft.com/office/drawing/2014/main" id="{05B693EC-381B-DF44-93F7-8770FF7CC9FE}"/>
              </a:ext>
            </a:extLst>
          </p:cNvPr>
          <p:cNvSpPr txBox="1">
            <a:spLocks/>
          </p:cNvSpPr>
          <p:nvPr/>
        </p:nvSpPr>
        <p:spPr>
          <a:xfrm>
            <a:off x="814607" y="1984107"/>
            <a:ext cx="3413378" cy="703984"/>
          </a:xfrm>
          <a:prstGeom prst="rect">
            <a:avLst/>
          </a:prstGeom>
        </p:spPr>
        <p:txBody>
          <a:bodyPr vert="horz" lIns="0" tIns="0" rIns="0" bIns="0" rtlCol="0" anchor="t" anchorCtr="0">
            <a:noAutofit/>
          </a:bodyPr>
          <a:lstStyle>
            <a:lvl1pPr marL="0" indent="0" algn="l" defTabSz="914400" rtl="0" eaLnBrk="1" latinLnBrk="0" hangingPunct="1">
              <a:lnSpc>
                <a:spcPts val="2100"/>
              </a:lnSpc>
              <a:spcBef>
                <a:spcPts val="600"/>
              </a:spcBef>
              <a:spcAft>
                <a:spcPts val="400"/>
              </a:spcAft>
              <a:buFont typeface="Arial" panose="020B0604020202020204" pitchFamily="34" charset="0"/>
              <a:buNone/>
              <a:defRPr sz="1800" b="1" kern="1200">
                <a:solidFill>
                  <a:schemeClr val="accent1"/>
                </a:solidFill>
                <a:latin typeface="+mj-lt"/>
                <a:ea typeface="+mn-ea"/>
                <a:cs typeface="+mn-cs"/>
              </a:defRPr>
            </a:lvl1pPr>
            <a:lvl2pPr marL="0" indent="0" algn="l" defTabSz="914400" rtl="0" eaLnBrk="1" latinLnBrk="0" hangingPunct="1">
              <a:lnSpc>
                <a:spcPts val="2100"/>
              </a:lnSpc>
              <a:spcBef>
                <a:spcPts val="0"/>
              </a:spcBef>
              <a:spcAft>
                <a:spcPts val="1200"/>
              </a:spcAft>
              <a:buClr>
                <a:schemeClr val="accent2"/>
              </a:buClr>
              <a:buFont typeface="Arial" panose="020B0604020202020204" pitchFamily="34" charset="0"/>
              <a:buNone/>
              <a:defRPr sz="1800" kern="1200">
                <a:solidFill>
                  <a:schemeClr val="tx1"/>
                </a:solidFill>
                <a:latin typeface="+mn-lt"/>
                <a:ea typeface="+mn-ea"/>
                <a:cs typeface="+mn-cs"/>
              </a:defRPr>
            </a:lvl2pPr>
            <a:lvl3pPr marL="30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defRPr sz="1800" kern="1200">
                <a:solidFill>
                  <a:schemeClr val="tx1"/>
                </a:solidFill>
                <a:latin typeface="+mn-lt"/>
                <a:ea typeface="+mn-ea"/>
                <a:cs typeface="+mn-cs"/>
              </a:defRPr>
            </a:lvl3pPr>
            <a:lvl4pPr marL="594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4pPr>
            <a:lvl5pPr marL="93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0000"/>
              </a:lnSpc>
              <a:spcBef>
                <a:spcPts val="450"/>
              </a:spcBef>
              <a:spcAft>
                <a:spcPts val="300"/>
              </a:spcAft>
              <a:defRPr/>
            </a:pPr>
            <a:r>
              <a:rPr lang="en-GB" sz="1200" b="0" dirty="0">
                <a:solidFill>
                  <a:srgbClr val="0F19A0"/>
                </a:solidFill>
                <a:latin typeface="Calibri Light"/>
              </a:rPr>
              <a:t>In a couple steps this tool helps people prioritise and tackle bills and payments they might be struggling with.</a:t>
            </a:r>
            <a:r>
              <a:rPr lang="en-GB" sz="1200" b="0" dirty="0">
                <a:solidFill>
                  <a:srgbClr val="0F19A0"/>
                </a:solidFill>
                <a:latin typeface="Calibri Light"/>
                <a:ea typeface="+mj-lt"/>
                <a:cs typeface="Calibri Light"/>
              </a:rPr>
              <a:t> </a:t>
            </a:r>
            <a:r>
              <a:rPr lang="en-GB" sz="1200" b="0" dirty="0">
                <a:solidFill>
                  <a:srgbClr val="0F19A0"/>
                </a:solidFill>
                <a:latin typeface="Calibri Light"/>
                <a:ea typeface="+mj-lt"/>
                <a:cs typeface="Calibri"/>
              </a:rPr>
              <a:t>This is for people who are in a ‘pre-arrears’ space, and can help them avoid missing payments or route them to debt advice if they require it.</a:t>
            </a:r>
            <a:endParaRPr lang="en-GB" sz="1200" b="0" dirty="0">
              <a:solidFill>
                <a:srgbClr val="0F19A0"/>
              </a:solidFill>
              <a:latin typeface="Calibri Light"/>
              <a:ea typeface="+mj-lt"/>
              <a:cs typeface="Calibri Light"/>
            </a:endParaRPr>
          </a:p>
        </p:txBody>
      </p:sp>
      <p:sp>
        <p:nvSpPr>
          <p:cNvPr id="16" name="Content Placeholder 7">
            <a:extLst>
              <a:ext uri="{FF2B5EF4-FFF2-40B4-BE49-F238E27FC236}">
                <a16:creationId xmlns:a16="http://schemas.microsoft.com/office/drawing/2014/main" id="{94F81203-1B87-4AD9-8004-376F8FB3B785}"/>
              </a:ext>
            </a:extLst>
          </p:cNvPr>
          <p:cNvSpPr txBox="1">
            <a:spLocks/>
          </p:cNvSpPr>
          <p:nvPr/>
        </p:nvSpPr>
        <p:spPr>
          <a:xfrm>
            <a:off x="814607" y="3427972"/>
            <a:ext cx="1576463" cy="786900"/>
          </a:xfrm>
          <a:prstGeom prst="rect">
            <a:avLst/>
          </a:prstGeom>
        </p:spPr>
        <p:txBody>
          <a:bodyPr vert="horz" lIns="0" tIns="0" rIns="0" bIns="0" rtlCol="0" anchor="t" anchorCtr="0">
            <a:noAutofit/>
          </a:bodyPr>
          <a:lstStyle>
            <a:lvl1pPr marL="0" indent="0" algn="l" defTabSz="914400" rtl="0" eaLnBrk="1" latinLnBrk="0" hangingPunct="1">
              <a:lnSpc>
                <a:spcPts val="2100"/>
              </a:lnSpc>
              <a:spcBef>
                <a:spcPts val="0"/>
              </a:spcBef>
              <a:spcAft>
                <a:spcPts val="1200"/>
              </a:spcAft>
              <a:buFont typeface="Arial" panose="020B0604020202020204" pitchFamily="34" charset="0"/>
              <a:buNone/>
              <a:defRPr sz="1800" b="1" kern="1200">
                <a:solidFill>
                  <a:schemeClr val="accent1"/>
                </a:solidFill>
                <a:latin typeface="+mj-lt"/>
                <a:ea typeface="+mn-ea"/>
                <a:cs typeface="+mn-cs"/>
              </a:defRPr>
            </a:lvl1pPr>
            <a:lvl2pPr marL="0" indent="0" algn="l" defTabSz="914400" rtl="0" eaLnBrk="1" latinLnBrk="0" hangingPunct="1">
              <a:lnSpc>
                <a:spcPts val="2100"/>
              </a:lnSpc>
              <a:spcBef>
                <a:spcPts val="0"/>
              </a:spcBef>
              <a:spcAft>
                <a:spcPts val="1200"/>
              </a:spcAft>
              <a:buClr>
                <a:schemeClr val="accent2"/>
              </a:buClr>
              <a:buFont typeface="Arial" panose="020B0604020202020204" pitchFamily="34" charset="0"/>
              <a:buNone/>
              <a:defRPr sz="1800" kern="1200">
                <a:solidFill>
                  <a:schemeClr val="tx1"/>
                </a:solidFill>
                <a:latin typeface="+mn-lt"/>
                <a:ea typeface="+mn-ea"/>
                <a:cs typeface="+mn-cs"/>
              </a:defRPr>
            </a:lvl2pPr>
            <a:lvl3pPr marL="30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defRPr sz="1800" kern="1200">
                <a:solidFill>
                  <a:schemeClr val="tx1"/>
                </a:solidFill>
                <a:latin typeface="+mn-lt"/>
                <a:ea typeface="+mn-ea"/>
                <a:cs typeface="+mn-cs"/>
              </a:defRPr>
            </a:lvl3pPr>
            <a:lvl4pPr marL="594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4pPr>
            <a:lvl5pPr marL="93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ct val="100000"/>
              </a:lnSpc>
              <a:spcAft>
                <a:spcPts val="225"/>
              </a:spcAft>
              <a:defRPr/>
            </a:pPr>
            <a:r>
              <a:rPr lang="en-GB" sz="1200" dirty="0">
                <a:solidFill>
                  <a:srgbClr val="0F19A0"/>
                </a:solidFill>
                <a:latin typeface="Calibri"/>
              </a:rPr>
              <a:t>People select which bills or payments they are worried about.</a:t>
            </a:r>
            <a:endParaRPr lang="en-GB" sz="1200" dirty="0">
              <a:solidFill>
                <a:srgbClr val="0F19A0"/>
              </a:solidFill>
              <a:latin typeface="Calibri"/>
              <a:cs typeface="Calibri"/>
            </a:endParaRPr>
          </a:p>
        </p:txBody>
      </p:sp>
      <p:sp>
        <p:nvSpPr>
          <p:cNvPr id="17" name="Content Placeholder 7">
            <a:extLst>
              <a:ext uri="{FF2B5EF4-FFF2-40B4-BE49-F238E27FC236}">
                <a16:creationId xmlns:a16="http://schemas.microsoft.com/office/drawing/2014/main" id="{622EE93A-6A70-490A-912C-A1CD95562573}"/>
              </a:ext>
            </a:extLst>
          </p:cNvPr>
          <p:cNvSpPr txBox="1">
            <a:spLocks/>
          </p:cNvSpPr>
          <p:nvPr/>
        </p:nvSpPr>
        <p:spPr>
          <a:xfrm>
            <a:off x="3424738" y="3383306"/>
            <a:ext cx="1576463" cy="786900"/>
          </a:xfrm>
          <a:prstGeom prst="rect">
            <a:avLst/>
          </a:prstGeom>
        </p:spPr>
        <p:txBody>
          <a:bodyPr vert="horz" lIns="0" tIns="0" rIns="0" bIns="0" rtlCol="0" anchor="t" anchorCtr="0">
            <a:noAutofit/>
          </a:bodyPr>
          <a:lstStyle>
            <a:lvl1pPr marL="0" indent="0" algn="l" defTabSz="914400" rtl="0" eaLnBrk="1" latinLnBrk="0" hangingPunct="1">
              <a:lnSpc>
                <a:spcPts val="2100"/>
              </a:lnSpc>
              <a:spcBef>
                <a:spcPts val="0"/>
              </a:spcBef>
              <a:spcAft>
                <a:spcPts val="1200"/>
              </a:spcAft>
              <a:buFont typeface="Arial" panose="020B0604020202020204" pitchFamily="34" charset="0"/>
              <a:buNone/>
              <a:defRPr sz="1800" b="1" kern="1200">
                <a:solidFill>
                  <a:schemeClr val="accent1"/>
                </a:solidFill>
                <a:latin typeface="+mj-lt"/>
                <a:ea typeface="+mn-ea"/>
                <a:cs typeface="+mn-cs"/>
              </a:defRPr>
            </a:lvl1pPr>
            <a:lvl2pPr marL="0" indent="0" algn="l" defTabSz="914400" rtl="0" eaLnBrk="1" latinLnBrk="0" hangingPunct="1">
              <a:lnSpc>
                <a:spcPts val="2100"/>
              </a:lnSpc>
              <a:spcBef>
                <a:spcPts val="0"/>
              </a:spcBef>
              <a:spcAft>
                <a:spcPts val="1200"/>
              </a:spcAft>
              <a:buClr>
                <a:schemeClr val="accent2"/>
              </a:buClr>
              <a:buFont typeface="Arial" panose="020B0604020202020204" pitchFamily="34" charset="0"/>
              <a:buNone/>
              <a:defRPr sz="1800" kern="1200">
                <a:solidFill>
                  <a:schemeClr val="tx1"/>
                </a:solidFill>
                <a:latin typeface="+mn-lt"/>
                <a:ea typeface="+mn-ea"/>
                <a:cs typeface="+mn-cs"/>
              </a:defRPr>
            </a:lvl2pPr>
            <a:lvl3pPr marL="30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defRPr sz="1800" kern="1200">
                <a:solidFill>
                  <a:schemeClr val="tx1"/>
                </a:solidFill>
                <a:latin typeface="+mn-lt"/>
                <a:ea typeface="+mn-ea"/>
                <a:cs typeface="+mn-cs"/>
              </a:defRPr>
            </a:lvl3pPr>
            <a:lvl4pPr marL="594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4pPr>
            <a:lvl5pPr marL="936000" indent="-306000" algn="l" defTabSz="914400" rtl="0" eaLnBrk="1" latinLnBrk="0" hangingPunct="1">
              <a:lnSpc>
                <a:spcPts val="2100"/>
              </a:lnSpc>
              <a:spcBef>
                <a:spcPts val="0"/>
              </a:spcBef>
              <a:spcAft>
                <a:spcPts val="1200"/>
              </a:spcAft>
              <a:buClr>
                <a:schemeClr val="accent2"/>
              </a:buClr>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lnSpc>
                <a:spcPts val="1485"/>
              </a:lnSpc>
              <a:spcAft>
                <a:spcPts val="225"/>
              </a:spcAft>
              <a:defRPr/>
            </a:pPr>
            <a:r>
              <a:rPr lang="en-GB" sz="1200" dirty="0">
                <a:solidFill>
                  <a:srgbClr val="0F19A0"/>
                </a:solidFill>
                <a:latin typeface="Calibri"/>
              </a:rPr>
              <a:t>They are provided with a prioritised list of bills to tackle first.</a:t>
            </a:r>
          </a:p>
        </p:txBody>
      </p:sp>
      <p:pic>
        <p:nvPicPr>
          <p:cNvPr id="2" name="Picture 5" descr="A picture containing text, sign&#10;&#10;Description automatically generated">
            <a:extLst>
              <a:ext uri="{FF2B5EF4-FFF2-40B4-BE49-F238E27FC236}">
                <a16:creationId xmlns:a16="http://schemas.microsoft.com/office/drawing/2014/main" id="{D59B77CB-D58D-4FCD-AB29-F5CE1EC59DF8}"/>
              </a:ext>
            </a:extLst>
          </p:cNvPr>
          <p:cNvPicPr>
            <a:picLocks noChangeAspect="1"/>
          </p:cNvPicPr>
          <p:nvPr/>
        </p:nvPicPr>
        <p:blipFill>
          <a:blip r:embed="rId3"/>
          <a:stretch>
            <a:fillRect/>
          </a:stretch>
        </p:blipFill>
        <p:spPr>
          <a:xfrm>
            <a:off x="325198" y="2938855"/>
            <a:ext cx="1108770" cy="558764"/>
          </a:xfrm>
          <a:prstGeom prst="rect">
            <a:avLst/>
          </a:prstGeom>
        </p:spPr>
      </p:pic>
      <p:pic>
        <p:nvPicPr>
          <p:cNvPr id="6" name="Picture 8" descr="A picture containing text, sign&#10;&#10;Description automatically generated">
            <a:extLst>
              <a:ext uri="{FF2B5EF4-FFF2-40B4-BE49-F238E27FC236}">
                <a16:creationId xmlns:a16="http://schemas.microsoft.com/office/drawing/2014/main" id="{1A16D28C-EB3D-40BA-B142-692E568847A3}"/>
              </a:ext>
            </a:extLst>
          </p:cNvPr>
          <p:cNvPicPr>
            <a:picLocks noChangeAspect="1"/>
          </p:cNvPicPr>
          <p:nvPr/>
        </p:nvPicPr>
        <p:blipFill>
          <a:blip r:embed="rId4"/>
          <a:stretch>
            <a:fillRect/>
          </a:stretch>
        </p:blipFill>
        <p:spPr>
          <a:xfrm>
            <a:off x="2965689" y="2824542"/>
            <a:ext cx="1108770" cy="558764"/>
          </a:xfrm>
          <a:prstGeom prst="rect">
            <a:avLst/>
          </a:prstGeom>
        </p:spPr>
      </p:pic>
      <p:pic>
        <p:nvPicPr>
          <p:cNvPr id="14" name="Picture 13" descr="Graphical user interface, application, Teams&#10;&#10;Description automatically generated">
            <a:extLst>
              <a:ext uri="{FF2B5EF4-FFF2-40B4-BE49-F238E27FC236}">
                <a16:creationId xmlns:a16="http://schemas.microsoft.com/office/drawing/2014/main" id="{66B2D748-48C4-F644-88E3-1419D06D7871}"/>
              </a:ext>
            </a:extLst>
          </p:cNvPr>
          <p:cNvPicPr>
            <a:picLocks noChangeAspect="1"/>
          </p:cNvPicPr>
          <p:nvPr/>
        </p:nvPicPr>
        <p:blipFill rotWithShape="1">
          <a:blip r:embed="rId5">
            <a:extLst>
              <a:ext uri="{28A0092B-C50C-407E-A947-70E740481C1C}">
                <a14:useLocalDpi xmlns:a14="http://schemas.microsoft.com/office/drawing/2010/main" val="0"/>
              </a:ext>
            </a:extLst>
          </a:blip>
          <a:srcRect l="15133" t="253" r="15342" b="24196"/>
          <a:stretch/>
        </p:blipFill>
        <p:spPr>
          <a:xfrm>
            <a:off x="6163250" y="74895"/>
            <a:ext cx="3332972" cy="6587279"/>
          </a:xfrm>
          <a:prstGeom prst="rect">
            <a:avLst/>
          </a:prstGeom>
          <a:ln>
            <a:noFill/>
          </a:ln>
          <a:effectLst>
            <a:outerShdw blurRad="292100" dist="139700" dir="2700000" algn="tl" rotWithShape="0">
              <a:srgbClr val="333333">
                <a:alpha val="20000"/>
              </a:srgbClr>
            </a:outerShdw>
          </a:effectLst>
        </p:spPr>
      </p:pic>
      <p:sp>
        <p:nvSpPr>
          <p:cNvPr id="22" name="Rectangle 21">
            <a:extLst>
              <a:ext uri="{FF2B5EF4-FFF2-40B4-BE49-F238E27FC236}">
                <a16:creationId xmlns:a16="http://schemas.microsoft.com/office/drawing/2014/main" id="{03C8198F-01AC-B943-AA94-C6F14DD16451}"/>
              </a:ext>
            </a:extLst>
          </p:cNvPr>
          <p:cNvSpPr/>
          <p:nvPr/>
        </p:nvSpPr>
        <p:spPr>
          <a:xfrm>
            <a:off x="1593227" y="4420297"/>
            <a:ext cx="2382074" cy="404910"/>
          </a:xfrm>
          <a:prstGeom prst="rect">
            <a:avLst/>
          </a:prstGeom>
          <a:solidFill>
            <a:srgbClr val="C82A8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685800">
              <a:defRPr/>
            </a:pPr>
            <a:r>
              <a:rPr lang="en-GB" b="1" dirty="0">
                <a:solidFill>
                  <a:prstClr val="white"/>
                </a:solidFill>
                <a:latin typeface="Calibri Light"/>
                <a:cs typeface="Calibri Light"/>
                <a:hlinkClick r:id="rId6">
                  <a:extLst>
                    <a:ext uri="{A12FA001-AC4F-418D-AE19-62706E023703}">
                      <ahyp:hlinkClr xmlns:ahyp="http://schemas.microsoft.com/office/drawing/2018/hyperlinkcolor" val="tx"/>
                    </a:ext>
                  </a:extLst>
                </a:hlinkClick>
              </a:rPr>
              <a:t>Visit the Bill </a:t>
            </a:r>
            <a:r>
              <a:rPr lang="en-GB" b="1" dirty="0" err="1">
                <a:solidFill>
                  <a:prstClr val="white"/>
                </a:solidFill>
                <a:latin typeface="Calibri Light"/>
                <a:cs typeface="Calibri Light"/>
                <a:hlinkClick r:id="rId6">
                  <a:extLst>
                    <a:ext uri="{A12FA001-AC4F-418D-AE19-62706E023703}">
                      <ahyp:hlinkClr xmlns:ahyp="http://schemas.microsoft.com/office/drawing/2018/hyperlinkcolor" val="tx"/>
                    </a:ext>
                  </a:extLst>
                </a:hlinkClick>
              </a:rPr>
              <a:t>prioritiser</a:t>
            </a:r>
            <a:endParaRPr lang="en-GB" b="1" dirty="0">
              <a:solidFill>
                <a:prstClr val="white"/>
              </a:solidFill>
              <a:latin typeface="Calibri Light"/>
              <a:cs typeface="Calibri Light"/>
            </a:endParaRPr>
          </a:p>
        </p:txBody>
      </p:sp>
      <p:pic>
        <p:nvPicPr>
          <p:cNvPr id="4" name="Picture 3">
            <a:extLst>
              <a:ext uri="{FF2B5EF4-FFF2-40B4-BE49-F238E27FC236}">
                <a16:creationId xmlns:a16="http://schemas.microsoft.com/office/drawing/2014/main" id="{28B41317-B424-3A38-C73D-AB55357534EB}"/>
              </a:ext>
            </a:extLst>
          </p:cNvPr>
          <p:cNvPicPr>
            <a:picLocks noChangeAspect="1"/>
          </p:cNvPicPr>
          <p:nvPr/>
        </p:nvPicPr>
        <p:blipFill>
          <a:blip r:embed="rId7"/>
          <a:stretch>
            <a:fillRect/>
          </a:stretch>
        </p:blipFill>
        <p:spPr>
          <a:xfrm>
            <a:off x="8067993" y="2230909"/>
            <a:ext cx="4838700" cy="2082717"/>
          </a:xfrm>
          <a:prstGeom prst="rect">
            <a:avLst/>
          </a:prstGeom>
        </p:spPr>
      </p:pic>
      <p:pic>
        <p:nvPicPr>
          <p:cNvPr id="8" name="Picture 2">
            <a:extLst>
              <a:ext uri="{FF2B5EF4-FFF2-40B4-BE49-F238E27FC236}">
                <a16:creationId xmlns:a16="http://schemas.microsoft.com/office/drawing/2014/main" id="{CCCCBDC7-4C67-FEFD-8C1C-F493553DB85A}"/>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093435" y="153437"/>
            <a:ext cx="1954629" cy="100276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3CEA96C-8708-06AC-17F5-60D6628F9E85}"/>
              </a:ext>
            </a:extLst>
          </p:cNvPr>
          <p:cNvSpPr txBox="1"/>
          <p:nvPr/>
        </p:nvSpPr>
        <p:spPr>
          <a:xfrm>
            <a:off x="143936" y="0"/>
            <a:ext cx="6095064" cy="1200329"/>
          </a:xfrm>
          <a:prstGeom prst="rect">
            <a:avLst/>
          </a:prstGeom>
          <a:noFill/>
        </p:spPr>
        <p:txBody>
          <a:bodyPr wrap="square">
            <a:spAutoFit/>
          </a:bodyPr>
          <a:lstStyle/>
          <a:p>
            <a:r>
              <a:rPr lang="en-GB" sz="3600" b="1" dirty="0">
                <a:solidFill>
                  <a:srgbClr val="2A33E2"/>
                </a:solidFill>
                <a:latin typeface="+mj-lt"/>
              </a:rPr>
              <a:t>Taking control of your money – Prioritise bills </a:t>
            </a:r>
            <a:endParaRPr lang="en-GB" sz="3600" dirty="0">
              <a:solidFill>
                <a:srgbClr val="2A33E2"/>
              </a:solidFill>
            </a:endParaRPr>
          </a:p>
        </p:txBody>
      </p:sp>
      <p:pic>
        <p:nvPicPr>
          <p:cNvPr id="11" name="Picture 10">
            <a:extLst>
              <a:ext uri="{FF2B5EF4-FFF2-40B4-BE49-F238E27FC236}">
                <a16:creationId xmlns:a16="http://schemas.microsoft.com/office/drawing/2014/main" id="{3706D35D-9DEF-A761-88B4-3B857C0A302B}"/>
              </a:ext>
            </a:extLst>
          </p:cNvPr>
          <p:cNvPicPr>
            <a:picLocks noChangeAspect="1"/>
          </p:cNvPicPr>
          <p:nvPr/>
        </p:nvPicPr>
        <p:blipFill>
          <a:blip r:embed="rId9"/>
          <a:stretch>
            <a:fillRect/>
          </a:stretch>
        </p:blipFill>
        <p:spPr>
          <a:xfrm>
            <a:off x="1412817" y="5521968"/>
            <a:ext cx="4153124" cy="1140206"/>
          </a:xfrm>
          <a:prstGeom prst="rect">
            <a:avLst/>
          </a:prstGeom>
        </p:spPr>
      </p:pic>
      <p:sp>
        <p:nvSpPr>
          <p:cNvPr id="12" name="TextBox 11">
            <a:extLst>
              <a:ext uri="{FF2B5EF4-FFF2-40B4-BE49-F238E27FC236}">
                <a16:creationId xmlns:a16="http://schemas.microsoft.com/office/drawing/2014/main" id="{85D4E0F4-7050-212C-C0AE-0795693278D5}"/>
              </a:ext>
            </a:extLst>
          </p:cNvPr>
          <p:cNvSpPr txBox="1"/>
          <p:nvPr/>
        </p:nvSpPr>
        <p:spPr>
          <a:xfrm>
            <a:off x="2200171" y="5207197"/>
            <a:ext cx="3365770" cy="369332"/>
          </a:xfrm>
          <a:prstGeom prst="rect">
            <a:avLst/>
          </a:prstGeom>
          <a:noFill/>
        </p:spPr>
        <p:txBody>
          <a:bodyPr wrap="square" rtlCol="0">
            <a:spAutoFit/>
          </a:bodyPr>
          <a:lstStyle/>
          <a:p>
            <a:r>
              <a:rPr lang="en-GB" b="1" dirty="0">
                <a:solidFill>
                  <a:schemeClr val="accent1"/>
                </a:solidFill>
                <a:latin typeface="ADLaM Display" panose="020F0502020204030204" pitchFamily="2" charset="0"/>
                <a:ea typeface="ADLaM Display" panose="020F0502020204030204" pitchFamily="2" charset="0"/>
                <a:cs typeface="ADLaM Display" panose="020F0502020204030204" pitchFamily="2" charset="0"/>
              </a:rPr>
              <a:t>PIGGY BANKING METHOD</a:t>
            </a:r>
          </a:p>
        </p:txBody>
      </p:sp>
    </p:spTree>
    <p:extLst>
      <p:ext uri="{BB962C8B-B14F-4D97-AF65-F5344CB8AC3E}">
        <p14:creationId xmlns:p14="http://schemas.microsoft.com/office/powerpoint/2010/main" val="3098241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2844FFB-C14A-4866-B375-7AD902B3A377}"/>
              </a:ext>
            </a:extLst>
          </p:cNvPr>
          <p:cNvPicPr>
            <a:picLocks noGrp="1" noChangeAspect="1"/>
          </p:cNvPicPr>
          <p:nvPr>
            <p:ph idx="1"/>
          </p:nvPr>
        </p:nvPicPr>
        <p:blipFill>
          <a:blip r:embed="rId3"/>
          <a:stretch>
            <a:fillRect/>
          </a:stretch>
        </p:blipFill>
        <p:spPr>
          <a:xfrm>
            <a:off x="334498" y="823927"/>
            <a:ext cx="4862452" cy="3531443"/>
          </a:xfrm>
        </p:spPr>
      </p:pic>
      <p:sp>
        <p:nvSpPr>
          <p:cNvPr id="5" name="Slide Number Placeholder 4">
            <a:extLst>
              <a:ext uri="{FF2B5EF4-FFF2-40B4-BE49-F238E27FC236}">
                <a16:creationId xmlns:a16="http://schemas.microsoft.com/office/drawing/2014/main" id="{26F75412-B98F-D0DC-D662-FD07C93B7F0E}"/>
              </a:ext>
            </a:extLst>
          </p:cNvPr>
          <p:cNvSpPr>
            <a:spLocks noGrp="1"/>
          </p:cNvSpPr>
          <p:nvPr>
            <p:ph type="sldNum" sz="quarter" idx="12"/>
          </p:nvPr>
        </p:nvSpPr>
        <p:spPr/>
        <p:txBody>
          <a:bodyPr/>
          <a:lstStyle/>
          <a:p>
            <a:fld id="{85452B25-2BA5-41FF-9718-90E0D58FDD67}" type="slidenum">
              <a:rPr lang="en-GB" smtClean="0"/>
              <a:t>13</a:t>
            </a:fld>
            <a:endParaRPr lang="en-GB"/>
          </a:p>
        </p:txBody>
      </p:sp>
      <p:pic>
        <p:nvPicPr>
          <p:cNvPr id="9" name="Picture 8">
            <a:extLst>
              <a:ext uri="{FF2B5EF4-FFF2-40B4-BE49-F238E27FC236}">
                <a16:creationId xmlns:a16="http://schemas.microsoft.com/office/drawing/2014/main" id="{C4B75C9D-D673-83A8-1256-4920EC5E7C0F}"/>
              </a:ext>
            </a:extLst>
          </p:cNvPr>
          <p:cNvPicPr>
            <a:picLocks noChangeAspect="1"/>
          </p:cNvPicPr>
          <p:nvPr/>
        </p:nvPicPr>
        <p:blipFill>
          <a:blip r:embed="rId4"/>
          <a:stretch>
            <a:fillRect/>
          </a:stretch>
        </p:blipFill>
        <p:spPr>
          <a:xfrm>
            <a:off x="6181490" y="-32547"/>
            <a:ext cx="5912544" cy="5244389"/>
          </a:xfrm>
          <a:prstGeom prst="rect">
            <a:avLst/>
          </a:prstGeom>
        </p:spPr>
      </p:pic>
      <p:pic>
        <p:nvPicPr>
          <p:cNvPr id="6" name="Picture 5">
            <a:extLst>
              <a:ext uri="{FF2B5EF4-FFF2-40B4-BE49-F238E27FC236}">
                <a16:creationId xmlns:a16="http://schemas.microsoft.com/office/drawing/2014/main" id="{A5E548B8-2102-02EF-F9B1-76423843BEC7}"/>
              </a:ext>
            </a:extLst>
          </p:cNvPr>
          <p:cNvPicPr>
            <a:picLocks noChangeAspect="1"/>
          </p:cNvPicPr>
          <p:nvPr/>
        </p:nvPicPr>
        <p:blipFill>
          <a:blip r:embed="rId5"/>
          <a:stretch>
            <a:fillRect/>
          </a:stretch>
        </p:blipFill>
        <p:spPr>
          <a:xfrm>
            <a:off x="6608196" y="4673959"/>
            <a:ext cx="2911404" cy="2088647"/>
          </a:xfrm>
          <a:prstGeom prst="rect">
            <a:avLst/>
          </a:prstGeom>
        </p:spPr>
      </p:pic>
      <p:sp>
        <p:nvSpPr>
          <p:cNvPr id="8" name="Title 1">
            <a:extLst>
              <a:ext uri="{FF2B5EF4-FFF2-40B4-BE49-F238E27FC236}">
                <a16:creationId xmlns:a16="http://schemas.microsoft.com/office/drawing/2014/main" id="{E82B24E9-0DC9-AB55-5A22-E2AFEB1053A4}"/>
              </a:ext>
            </a:extLst>
          </p:cNvPr>
          <p:cNvSpPr>
            <a:spLocks noGrp="1"/>
          </p:cNvSpPr>
          <p:nvPr>
            <p:ph type="title"/>
          </p:nvPr>
        </p:nvSpPr>
        <p:spPr>
          <a:xfrm>
            <a:off x="334498" y="95394"/>
            <a:ext cx="9097011" cy="527330"/>
          </a:xfrm>
        </p:spPr>
        <p:txBody>
          <a:bodyPr>
            <a:normAutofit fontScale="90000"/>
          </a:bodyPr>
          <a:lstStyle/>
          <a:p>
            <a:r>
              <a:rPr lang="en-GB" dirty="0">
                <a:solidFill>
                  <a:srgbClr val="001E97"/>
                </a:solidFill>
              </a:rPr>
              <a:t>Mortgages</a:t>
            </a:r>
          </a:p>
        </p:txBody>
      </p:sp>
      <p:pic>
        <p:nvPicPr>
          <p:cNvPr id="2" name="Picture 1">
            <a:extLst>
              <a:ext uri="{FF2B5EF4-FFF2-40B4-BE49-F238E27FC236}">
                <a16:creationId xmlns:a16="http://schemas.microsoft.com/office/drawing/2014/main" id="{B9F263B7-829A-2EDC-7DF8-769B12109673}"/>
              </a:ext>
            </a:extLst>
          </p:cNvPr>
          <p:cNvPicPr>
            <a:picLocks noChangeAspect="1"/>
          </p:cNvPicPr>
          <p:nvPr/>
        </p:nvPicPr>
        <p:blipFill>
          <a:blip r:embed="rId6"/>
          <a:stretch>
            <a:fillRect/>
          </a:stretch>
        </p:blipFill>
        <p:spPr>
          <a:xfrm>
            <a:off x="3226169" y="2651995"/>
            <a:ext cx="2687228" cy="38091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9428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a:xfrm>
            <a:off x="7820259" y="6092928"/>
            <a:ext cx="4160487" cy="45098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143960"/>
                </a:solidFill>
                <a:effectLst/>
                <a:uLnTx/>
                <a:uFillTx/>
                <a:latin typeface="Calibri"/>
                <a:ea typeface="+mn-ea"/>
                <a:cs typeface="+mn-cs"/>
                <a:hlinkClick r:id="rId3"/>
              </a:rPr>
              <a:t>https://adviser.moneyhelper.org.uk/en</a:t>
            </a:r>
            <a:endParaRPr kumimoji="0" lang="en-GB" sz="1800" b="0" i="0" u="none" strike="noStrike" kern="1200" cap="none" spc="0" normalizeH="0" baseline="0" noProof="0" dirty="0">
              <a:ln>
                <a:noFill/>
              </a:ln>
              <a:solidFill>
                <a:srgbClr val="14396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252602" y="190573"/>
            <a:ext cx="11929731" cy="1328692"/>
          </a:xfrm>
        </p:spPr>
        <p:txBody>
          <a:bodyPr>
            <a:normAutofit/>
          </a:bodyPr>
          <a:lstStyle/>
          <a:p>
            <a:pPr lvl="2">
              <a:lnSpc>
                <a:spcPct val="100000"/>
              </a:lnSpc>
              <a:buClr>
                <a:schemeClr val="bg2"/>
              </a:buClr>
              <a:buSzPct val="90000"/>
              <a:defRPr/>
            </a:pPr>
            <a:r>
              <a:rPr lang="en-GB" sz="4000" b="1" dirty="0">
                <a:solidFill>
                  <a:srgbClr val="2A33E2"/>
                </a:solidFill>
                <a:latin typeface="+mj-lt"/>
              </a:rPr>
              <a:t>Free Debt Advice</a:t>
            </a:r>
          </a:p>
        </p:txBody>
      </p:sp>
      <p:pic>
        <p:nvPicPr>
          <p:cNvPr id="15" name="Picture 14">
            <a:hlinkClick r:id="rId5"/>
            <a:extLst>
              <a:ext uri="{FF2B5EF4-FFF2-40B4-BE49-F238E27FC236}">
                <a16:creationId xmlns:a16="http://schemas.microsoft.com/office/drawing/2014/main" id="{6380959E-55A9-40CB-AD05-964B95DBCF09}"/>
              </a:ext>
            </a:extLst>
          </p:cNvPr>
          <p:cNvPicPr>
            <a:picLocks noChangeAspect="1"/>
          </p:cNvPicPr>
          <p:nvPr/>
        </p:nvPicPr>
        <p:blipFill>
          <a:blip r:embed="rId6"/>
          <a:stretch>
            <a:fillRect/>
          </a:stretch>
        </p:blipFill>
        <p:spPr>
          <a:xfrm>
            <a:off x="413175" y="1046334"/>
            <a:ext cx="4231569" cy="4277564"/>
          </a:xfrm>
          <a:prstGeom prst="rect">
            <a:avLst/>
          </a:prstGeom>
          <a:ln>
            <a:noFill/>
          </a:ln>
          <a:effectLst>
            <a:outerShdw blurRad="292100" dist="139700" dir="2700000" algn="tl" rotWithShape="0">
              <a:srgbClr val="333333">
                <a:alpha val="65000"/>
              </a:srgbClr>
            </a:outerShdw>
          </a:effectLst>
        </p:spPr>
      </p:pic>
      <p:grpSp>
        <p:nvGrpSpPr>
          <p:cNvPr id="34" name="Group 33">
            <a:extLst>
              <a:ext uri="{FF2B5EF4-FFF2-40B4-BE49-F238E27FC236}">
                <a16:creationId xmlns:a16="http://schemas.microsoft.com/office/drawing/2014/main" id="{DF529BFD-7EC9-4133-AD2C-ECEF29D175CF}"/>
              </a:ext>
            </a:extLst>
          </p:cNvPr>
          <p:cNvGrpSpPr/>
          <p:nvPr/>
        </p:nvGrpSpPr>
        <p:grpSpPr>
          <a:xfrm>
            <a:off x="5693264" y="3536924"/>
            <a:ext cx="2771190" cy="2466721"/>
            <a:chOff x="12739922" y="71523"/>
            <a:chExt cx="3092251" cy="2496566"/>
          </a:xfrm>
        </p:grpSpPr>
        <p:grpSp>
          <p:nvGrpSpPr>
            <p:cNvPr id="35" name="Group 34">
              <a:extLst>
                <a:ext uri="{FF2B5EF4-FFF2-40B4-BE49-F238E27FC236}">
                  <a16:creationId xmlns:a16="http://schemas.microsoft.com/office/drawing/2014/main" id="{C5A20987-9192-4C5C-8140-8DB751495B1C}"/>
                </a:ext>
              </a:extLst>
            </p:cNvPr>
            <p:cNvGrpSpPr/>
            <p:nvPr/>
          </p:nvGrpSpPr>
          <p:grpSpPr>
            <a:xfrm>
              <a:off x="12799818" y="71523"/>
              <a:ext cx="2907896" cy="2422282"/>
              <a:chOff x="5591573" y="4049918"/>
              <a:chExt cx="1929457" cy="1666071"/>
            </a:xfrm>
          </p:grpSpPr>
          <p:pic>
            <p:nvPicPr>
              <p:cNvPr id="37" name="Picture 36">
                <a:extLst>
                  <a:ext uri="{FF2B5EF4-FFF2-40B4-BE49-F238E27FC236}">
                    <a16:creationId xmlns:a16="http://schemas.microsoft.com/office/drawing/2014/main" id="{6E10EC63-B9A3-479B-B64F-D04C8873D96C}"/>
                  </a:ext>
                </a:extLst>
              </p:cNvPr>
              <p:cNvPicPr>
                <a:picLocks noChangeAspect="1"/>
              </p:cNvPicPr>
              <p:nvPr/>
            </p:nvPicPr>
            <p:blipFill>
              <a:blip r:embed="rId7"/>
              <a:stretch>
                <a:fillRect/>
              </a:stretch>
            </p:blipFill>
            <p:spPr>
              <a:xfrm>
                <a:off x="5591573" y="4049918"/>
                <a:ext cx="1929457" cy="1666071"/>
              </a:xfrm>
              <a:prstGeom prst="rect">
                <a:avLst/>
              </a:prstGeom>
            </p:spPr>
          </p:pic>
          <p:sp>
            <p:nvSpPr>
              <p:cNvPr id="38" name="TextBox 37">
                <a:extLst>
                  <a:ext uri="{FF2B5EF4-FFF2-40B4-BE49-F238E27FC236}">
                    <a16:creationId xmlns:a16="http://schemas.microsoft.com/office/drawing/2014/main" id="{D4306CD5-3400-4D5C-95EC-B54BE6868B2C}"/>
                  </a:ext>
                </a:extLst>
              </p:cNvPr>
              <p:cNvSpPr txBox="1"/>
              <p:nvPr/>
            </p:nvSpPr>
            <p:spPr>
              <a:xfrm>
                <a:off x="5964131" y="4063218"/>
                <a:ext cx="427507" cy="354326"/>
              </a:xfrm>
              <a:prstGeom prst="rect">
                <a:avLst/>
              </a:prstGeom>
              <a:noFill/>
            </p:spPr>
            <p:txBody>
              <a:bodyPr wrap="none" rtlCol="0">
                <a:spAutoFit/>
              </a:bodyPr>
              <a:lstStyle/>
              <a:p>
                <a:r>
                  <a:rPr lang="en-GB" sz="2400" b="1" dirty="0"/>
                  <a:t>Tip</a:t>
                </a:r>
              </a:p>
            </p:txBody>
          </p:sp>
        </p:grpSp>
        <p:sp>
          <p:nvSpPr>
            <p:cNvPr id="36" name="TextBox 35">
              <a:extLst>
                <a:ext uri="{FF2B5EF4-FFF2-40B4-BE49-F238E27FC236}">
                  <a16:creationId xmlns:a16="http://schemas.microsoft.com/office/drawing/2014/main" id="{078C795C-B7A6-42A0-9563-355F468A4007}"/>
                </a:ext>
              </a:extLst>
            </p:cNvPr>
            <p:cNvSpPr txBox="1"/>
            <p:nvPr/>
          </p:nvSpPr>
          <p:spPr>
            <a:xfrm>
              <a:off x="12739922" y="696374"/>
              <a:ext cx="3092251" cy="1871715"/>
            </a:xfrm>
            <a:prstGeom prst="rect">
              <a:avLst/>
            </a:prstGeom>
            <a:noFill/>
          </p:spPr>
          <p:txBody>
            <a:bodyPr wrap="square" rtlCol="0">
              <a:spAutoFit/>
            </a:bodyPr>
            <a:lstStyle/>
            <a:p>
              <a:pPr marL="176213" indent="-176213">
                <a:spcAft>
                  <a:spcPts val="600"/>
                </a:spcAft>
                <a:buFont typeface="Wingdings" panose="05000000000000000000" pitchFamily="2" charset="2"/>
                <a:buChar char="ü"/>
              </a:pPr>
              <a:r>
                <a:rPr lang="en-GB" sz="1400" dirty="0">
                  <a:solidFill>
                    <a:schemeClr val="bg2"/>
                  </a:solidFill>
                </a:rPr>
                <a:t>Don’t let your wellbeing suffer, most</a:t>
              </a:r>
              <a:r>
                <a:rPr lang="en-US" sz="1400" dirty="0">
                  <a:solidFill>
                    <a:schemeClr val="bg2"/>
                  </a:solidFill>
                </a:rPr>
                <a:t> people who have received debt advice tell us they feel less stressed or anxious and more in control of their life again.</a:t>
              </a:r>
            </a:p>
            <a:p>
              <a:pPr marL="176213" indent="-176213">
                <a:spcAft>
                  <a:spcPts val="600"/>
                </a:spcAft>
                <a:buFont typeface="Wingdings" panose="05000000000000000000" pitchFamily="2" charset="2"/>
                <a:buChar char="ü"/>
              </a:pPr>
              <a:r>
                <a:rPr lang="en-US" sz="1400" dirty="0">
                  <a:solidFill>
                    <a:schemeClr val="bg2"/>
                  </a:solidFill>
                </a:rPr>
                <a:t>Seek advice sooner rather than later.</a:t>
              </a:r>
            </a:p>
          </p:txBody>
        </p:sp>
      </p:grpSp>
      <p:pic>
        <p:nvPicPr>
          <p:cNvPr id="13" name="Picture 2">
            <a:extLst>
              <a:ext uri="{FF2B5EF4-FFF2-40B4-BE49-F238E27FC236}">
                <a16:creationId xmlns:a16="http://schemas.microsoft.com/office/drawing/2014/main" id="{C9CF52EE-E537-444F-BCDB-DD45E3890EE8}"/>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F307686-6F47-6F86-496A-D114CA9AC560}"/>
              </a:ext>
            </a:extLst>
          </p:cNvPr>
          <p:cNvPicPr>
            <a:picLocks noChangeAspect="1"/>
          </p:cNvPicPr>
          <p:nvPr/>
        </p:nvPicPr>
        <p:blipFill>
          <a:blip r:embed="rId9"/>
          <a:stretch>
            <a:fillRect/>
          </a:stretch>
        </p:blipFill>
        <p:spPr>
          <a:xfrm>
            <a:off x="4851726" y="181020"/>
            <a:ext cx="4082884" cy="3346351"/>
          </a:xfrm>
          <a:prstGeom prst="rect">
            <a:avLst/>
          </a:prstGeom>
        </p:spPr>
      </p:pic>
      <p:sp>
        <p:nvSpPr>
          <p:cNvPr id="6" name="TextBox 5">
            <a:extLst>
              <a:ext uri="{FF2B5EF4-FFF2-40B4-BE49-F238E27FC236}">
                <a16:creationId xmlns:a16="http://schemas.microsoft.com/office/drawing/2014/main" id="{DC7F18DB-3374-C5EE-F2A2-F3790091D000}"/>
              </a:ext>
            </a:extLst>
          </p:cNvPr>
          <p:cNvSpPr txBox="1"/>
          <p:nvPr/>
        </p:nvSpPr>
        <p:spPr>
          <a:xfrm>
            <a:off x="410424" y="5601409"/>
            <a:ext cx="5282840" cy="923330"/>
          </a:xfrm>
          <a:prstGeom prst="rect">
            <a:avLst/>
          </a:prstGeom>
          <a:noFill/>
        </p:spPr>
        <p:txBody>
          <a:bodyPr wrap="square">
            <a:spAutoFit/>
          </a:bodyPr>
          <a:lstStyle/>
          <a:p>
            <a:r>
              <a:rPr lang="en-GB" dirty="0">
                <a:solidFill>
                  <a:schemeClr val="bg1"/>
                </a:solidFill>
                <a:hlinkClick r:id="rId5"/>
              </a:rPr>
              <a:t>https://www.moneyhelper.org.uk/en/money-troubles/dealing-with-debt/debt-advice-locator</a:t>
            </a:r>
            <a:endParaRPr lang="en-GB" dirty="0">
              <a:solidFill>
                <a:schemeClr val="bg1"/>
              </a:solidFill>
            </a:endParaRPr>
          </a:p>
          <a:p>
            <a:endParaRPr lang="en-GB" dirty="0">
              <a:solidFill>
                <a:schemeClr val="bg1"/>
              </a:solidFill>
            </a:endParaRPr>
          </a:p>
        </p:txBody>
      </p:sp>
      <p:pic>
        <p:nvPicPr>
          <p:cNvPr id="2" name="Picture 1">
            <a:hlinkClick r:id="rId3"/>
            <a:extLst>
              <a:ext uri="{FF2B5EF4-FFF2-40B4-BE49-F238E27FC236}">
                <a16:creationId xmlns:a16="http://schemas.microsoft.com/office/drawing/2014/main" id="{D0180F2C-F50E-9114-8304-A854861A21B2}"/>
              </a:ext>
            </a:extLst>
          </p:cNvPr>
          <p:cNvPicPr>
            <a:picLocks noChangeAspect="1"/>
          </p:cNvPicPr>
          <p:nvPr/>
        </p:nvPicPr>
        <p:blipFill>
          <a:blip r:embed="rId10"/>
          <a:stretch>
            <a:fillRect/>
          </a:stretch>
        </p:blipFill>
        <p:spPr>
          <a:xfrm>
            <a:off x="9027448" y="1997112"/>
            <a:ext cx="2827421" cy="3626828"/>
          </a:xfrm>
          <a:prstGeom prst="rect">
            <a:avLst/>
          </a:prstGeom>
        </p:spPr>
      </p:pic>
    </p:spTree>
    <p:extLst>
      <p:ext uri="{BB962C8B-B14F-4D97-AF65-F5344CB8AC3E}">
        <p14:creationId xmlns:p14="http://schemas.microsoft.com/office/powerpoint/2010/main" val="3868451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25" name="Picture 24">
            <a:extLst>
              <a:ext uri="{FF2B5EF4-FFF2-40B4-BE49-F238E27FC236}">
                <a16:creationId xmlns:a16="http://schemas.microsoft.com/office/drawing/2014/main" id="{4832AF2B-F6BA-4A54-BB05-0D553F9320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30140" y="463719"/>
            <a:ext cx="2048260" cy="651511"/>
          </a:xfrm>
          <a:prstGeom prst="rect">
            <a:avLst/>
          </a:prstGeom>
        </p:spPr>
      </p:pic>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81339" y="118077"/>
            <a:ext cx="7419703" cy="761725"/>
          </a:xfrm>
        </p:spPr>
        <p:txBody>
          <a:bodyPr>
            <a:normAutofit fontScale="90000"/>
          </a:bodyPr>
          <a:lstStyle/>
          <a:p>
            <a:pPr lvl="2">
              <a:lnSpc>
                <a:spcPct val="100000"/>
              </a:lnSpc>
              <a:buClr>
                <a:schemeClr val="bg2"/>
              </a:buClr>
              <a:buSzPct val="90000"/>
              <a:defRPr/>
            </a:pPr>
            <a:r>
              <a:rPr lang="en-GB" sz="4000" b="1" dirty="0">
                <a:solidFill>
                  <a:srgbClr val="2A33E2"/>
                </a:solidFill>
                <a:latin typeface="+mj-lt"/>
              </a:rPr>
              <a:t>2. Get the money you are entitled to</a:t>
            </a:r>
          </a:p>
        </p:txBody>
      </p:sp>
      <p:sp>
        <p:nvSpPr>
          <p:cNvPr id="13" name="TextBox 12">
            <a:extLst>
              <a:ext uri="{FF2B5EF4-FFF2-40B4-BE49-F238E27FC236}">
                <a16:creationId xmlns:a16="http://schemas.microsoft.com/office/drawing/2014/main" id="{CC576E25-60B2-490E-83BE-3648207D810C}"/>
              </a:ext>
            </a:extLst>
          </p:cNvPr>
          <p:cNvSpPr txBox="1"/>
          <p:nvPr/>
        </p:nvSpPr>
        <p:spPr>
          <a:xfrm>
            <a:off x="81339" y="1120899"/>
            <a:ext cx="5986130" cy="5509200"/>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a:solidFill>
                  <a:schemeClr val="bg2"/>
                </a:solidFill>
              </a:rPr>
              <a:t>Make sure you’re being paid the right amount. Check your payslip and tax code</a:t>
            </a:r>
          </a:p>
          <a:p>
            <a:pPr lvl="1">
              <a:spcAft>
                <a:spcPts val="3600"/>
              </a:spcAft>
            </a:pPr>
            <a:r>
              <a:rPr lang="en-GB" sz="1400" dirty="0">
                <a:solidFill>
                  <a:schemeClr val="accent2"/>
                </a:solidFill>
                <a:hlinkClick r:id="rId4">
                  <a:extLst>
                    <a:ext uri="{A12FA001-AC4F-418D-AE19-62706E023703}">
                      <ahyp:hlinkClr xmlns:ahyp="http://schemas.microsoft.com/office/drawing/2018/hyperlinkcolor" val="tx"/>
                    </a:ext>
                  </a:extLst>
                </a:hlinkClick>
              </a:rPr>
              <a:t>www.moneyhelper.org.uk/understanding-your-payslip</a:t>
            </a:r>
            <a:endParaRPr lang="en-GB" sz="1400" dirty="0">
              <a:solidFill>
                <a:schemeClr val="accent2"/>
              </a:solidFill>
            </a:endParaRPr>
          </a:p>
          <a:p>
            <a:pPr marL="285750" indent="-285750">
              <a:spcAft>
                <a:spcPts val="600"/>
              </a:spcAft>
              <a:buFont typeface="Arial" panose="020B0604020202020204" pitchFamily="34" charset="0"/>
              <a:buChar char="•"/>
            </a:pPr>
            <a:r>
              <a:rPr lang="en-GB" dirty="0">
                <a:solidFill>
                  <a:schemeClr val="bg2"/>
                </a:solidFill>
              </a:rPr>
              <a:t>Don’t miss out on help when it’s available — make sure you’re claiming all the benefits you’re entitled to </a:t>
            </a:r>
          </a:p>
          <a:p>
            <a:pPr>
              <a:spcAft>
                <a:spcPts val="600"/>
              </a:spcAft>
            </a:pPr>
            <a:r>
              <a:rPr lang="en-GB" dirty="0">
                <a:solidFill>
                  <a:schemeClr val="bg2"/>
                </a:solidFill>
              </a:rPr>
              <a:t>      </a:t>
            </a:r>
            <a:r>
              <a:rPr lang="en-GB" sz="1400" dirty="0">
                <a:solidFill>
                  <a:schemeClr val="accent5"/>
                </a:solidFill>
                <a:hlinkClick r:id="rId5">
                  <a:extLst>
                    <a:ext uri="{A12FA001-AC4F-418D-AE19-62706E023703}">
                      <ahyp:hlinkClr xmlns:ahyp="http://schemas.microsoft.com/office/drawing/2018/hyperlinkcolor" val="tx"/>
                    </a:ext>
                  </a:extLst>
                </a:hlinkClick>
              </a:rPr>
              <a:t>https://www.moneyhelper.org.uk/en/benefits/benefits-calculator</a:t>
            </a:r>
            <a:endParaRPr lang="en-GB" sz="1400" dirty="0">
              <a:solidFill>
                <a:schemeClr val="accent5"/>
              </a:solidFill>
            </a:endParaRPr>
          </a:p>
          <a:p>
            <a:pPr>
              <a:spcAft>
                <a:spcPts val="600"/>
              </a:spcAft>
            </a:pPr>
            <a:endParaRPr lang="en-GB" dirty="0">
              <a:solidFill>
                <a:schemeClr val="bg2"/>
              </a:solidFill>
            </a:endParaRPr>
          </a:p>
          <a:p>
            <a:pPr marL="285750" indent="-285750">
              <a:spcAft>
                <a:spcPts val="600"/>
              </a:spcAft>
              <a:buFont typeface="Arial" panose="020B0604020202020204" pitchFamily="34" charset="0"/>
              <a:buChar char="•"/>
            </a:pPr>
            <a:r>
              <a:rPr lang="en-GB" dirty="0">
                <a:solidFill>
                  <a:schemeClr val="bg2"/>
                </a:solidFill>
              </a:rPr>
              <a:t>Having a baby or adopting?  Find out what help is available </a:t>
            </a:r>
          </a:p>
          <a:p>
            <a:pPr lvl="1">
              <a:spcAft>
                <a:spcPts val="3600"/>
              </a:spcAft>
            </a:pPr>
            <a:r>
              <a:rPr lang="en-GB" sz="1400" dirty="0">
                <a:solidFill>
                  <a:schemeClr val="accent2"/>
                </a:solidFill>
                <a:hlinkClick r:id="rId6">
                  <a:extLst>
                    <a:ext uri="{A12FA001-AC4F-418D-AE19-62706E023703}">
                      <ahyp:hlinkClr xmlns:ahyp="http://schemas.microsoft.com/office/drawing/2018/hyperlinkcolor" val="tx"/>
                    </a:ext>
                  </a:extLst>
                </a:hlinkClick>
              </a:rPr>
              <a:t>www.moneyhelper.org.uk/baby-benefits</a:t>
            </a:r>
            <a:endParaRPr lang="en-GB" sz="1400" dirty="0">
              <a:solidFill>
                <a:schemeClr val="accent2"/>
              </a:solidFill>
            </a:endParaRPr>
          </a:p>
          <a:p>
            <a:pPr marL="285750" indent="-285750">
              <a:spcAft>
                <a:spcPts val="600"/>
              </a:spcAft>
              <a:buFont typeface="Arial" panose="020B0604020202020204" pitchFamily="34" charset="0"/>
              <a:buChar char="•"/>
            </a:pPr>
            <a:r>
              <a:rPr lang="en-GB" dirty="0">
                <a:solidFill>
                  <a:schemeClr val="bg2"/>
                </a:solidFill>
              </a:rPr>
              <a:t>Childcare costs can take up a large chunk of your family’s income.  Find out what help is available</a:t>
            </a:r>
          </a:p>
          <a:p>
            <a:pPr lvl="1">
              <a:spcAft>
                <a:spcPts val="3600"/>
              </a:spcAft>
            </a:pPr>
            <a:r>
              <a:rPr lang="en-GB" sz="1400" dirty="0">
                <a:solidFill>
                  <a:schemeClr val="accent2"/>
                </a:solidFill>
                <a:hlinkClick r:id="rId7">
                  <a:extLst>
                    <a:ext uri="{A12FA001-AC4F-418D-AE19-62706E023703}">
                      <ahyp:hlinkClr xmlns:ahyp="http://schemas.microsoft.com/office/drawing/2018/hyperlinkcolor" val="tx"/>
                    </a:ext>
                  </a:extLst>
                </a:hlinkClick>
              </a:rPr>
              <a:t>https://www.moneyhelper.org.uk/en/family-and-care/becoming-a-parent/help-with-childcare-costs</a:t>
            </a:r>
            <a:endParaRPr lang="en-GB" sz="1400" dirty="0">
              <a:solidFill>
                <a:schemeClr val="accent2"/>
              </a:solidFill>
            </a:endParaRPr>
          </a:p>
          <a:p>
            <a:pPr lvl="1"/>
            <a:endParaRPr lang="en-GB" sz="1400" dirty="0">
              <a:solidFill>
                <a:schemeClr val="accent2"/>
              </a:solidFill>
            </a:endParaRPr>
          </a:p>
        </p:txBody>
      </p:sp>
      <p:pic>
        <p:nvPicPr>
          <p:cNvPr id="15" name="Picture 14">
            <a:extLst>
              <a:ext uri="{FF2B5EF4-FFF2-40B4-BE49-F238E27FC236}">
                <a16:creationId xmlns:a16="http://schemas.microsoft.com/office/drawing/2014/main" id="{8534ACB8-1156-41DE-A57F-5EE1D85C4BB0}"/>
              </a:ext>
            </a:extLst>
          </p:cNvPr>
          <p:cNvPicPr>
            <a:picLocks noChangeAspect="1"/>
          </p:cNvPicPr>
          <p:nvPr/>
        </p:nvPicPr>
        <p:blipFill>
          <a:blip r:embed="rId8"/>
          <a:stretch>
            <a:fillRect/>
          </a:stretch>
        </p:blipFill>
        <p:spPr>
          <a:xfrm>
            <a:off x="8937731" y="259847"/>
            <a:ext cx="1993719" cy="3557181"/>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91B6124E-14F1-49F7-AC1C-8B004C65A336}"/>
              </a:ext>
            </a:extLst>
          </p:cNvPr>
          <p:cNvPicPr>
            <a:picLocks noChangeAspect="1"/>
          </p:cNvPicPr>
          <p:nvPr/>
        </p:nvPicPr>
        <p:blipFill>
          <a:blip r:embed="rId9"/>
          <a:stretch>
            <a:fillRect/>
          </a:stretch>
        </p:blipFill>
        <p:spPr>
          <a:xfrm>
            <a:off x="10077765" y="2192401"/>
            <a:ext cx="2048260" cy="2473197"/>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9F6E8F7E-2529-4EA1-BDB2-86B97C5C0E14}"/>
              </a:ext>
            </a:extLst>
          </p:cNvPr>
          <p:cNvPicPr>
            <a:picLocks noChangeAspect="1"/>
          </p:cNvPicPr>
          <p:nvPr/>
        </p:nvPicPr>
        <p:blipFill>
          <a:blip r:embed="rId10"/>
          <a:stretch>
            <a:fillRect/>
          </a:stretch>
        </p:blipFill>
        <p:spPr>
          <a:xfrm>
            <a:off x="6578255" y="600067"/>
            <a:ext cx="2020569" cy="2510216"/>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6F380B92-9E6E-45E0-8266-662177BAADA9}"/>
              </a:ext>
            </a:extLst>
          </p:cNvPr>
          <p:cNvPicPr>
            <a:picLocks noChangeAspect="1"/>
          </p:cNvPicPr>
          <p:nvPr/>
        </p:nvPicPr>
        <p:blipFill rotWithShape="1">
          <a:blip r:embed="rId11"/>
          <a:srcRect t="6876"/>
          <a:stretch/>
        </p:blipFill>
        <p:spPr>
          <a:xfrm>
            <a:off x="5978326" y="2657686"/>
            <a:ext cx="2389388" cy="4015824"/>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3B0EED33-0332-4AAF-AF8C-D3F273BD1AC3}"/>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25000"/>
                    </a14:imgEffect>
                  </a14:imgLayer>
                </a14:imgProps>
              </a:ext>
              <a:ext uri="{28A0092B-C50C-407E-A947-70E740481C1C}">
                <a14:useLocalDpi xmlns:a14="http://schemas.microsoft.com/office/drawing/2010/main"/>
              </a:ext>
            </a:extLst>
          </a:blip>
          <a:srcRect/>
          <a:stretch/>
        </p:blipFill>
        <p:spPr>
          <a:xfrm>
            <a:off x="7880172" y="4329408"/>
            <a:ext cx="4108835" cy="22391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0466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a:xfrm>
            <a:off x="8652482" y="6319219"/>
            <a:ext cx="317097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245673" y="184170"/>
            <a:ext cx="8406809" cy="723827"/>
          </a:xfrm>
        </p:spPr>
        <p:txBody>
          <a:bodyPr>
            <a:normAutofit/>
          </a:bodyPr>
          <a:lstStyle/>
          <a:p>
            <a:pPr lvl="2">
              <a:lnSpc>
                <a:spcPct val="100000"/>
              </a:lnSpc>
              <a:buClr>
                <a:schemeClr val="bg2"/>
              </a:buClr>
              <a:buSzPct val="90000"/>
              <a:defRPr/>
            </a:pPr>
            <a:r>
              <a:rPr lang="en-GB" sz="4000" b="1" dirty="0">
                <a:solidFill>
                  <a:srgbClr val="2A33E2"/>
                </a:solidFill>
                <a:latin typeface="+mj-lt"/>
              </a:rPr>
              <a:t>3. Plan for the unexpected</a:t>
            </a:r>
          </a:p>
        </p:txBody>
      </p:sp>
      <p:sp>
        <p:nvSpPr>
          <p:cNvPr id="13" name="TextBox 12">
            <a:extLst>
              <a:ext uri="{FF2B5EF4-FFF2-40B4-BE49-F238E27FC236}">
                <a16:creationId xmlns:a16="http://schemas.microsoft.com/office/drawing/2014/main" id="{CC576E25-60B2-490E-83BE-3648207D810C}"/>
              </a:ext>
            </a:extLst>
          </p:cNvPr>
          <p:cNvSpPr txBox="1"/>
          <p:nvPr/>
        </p:nvSpPr>
        <p:spPr>
          <a:xfrm>
            <a:off x="245673" y="1150488"/>
            <a:ext cx="5167715" cy="2800767"/>
          </a:xfrm>
          <a:prstGeom prst="rect">
            <a:avLst/>
          </a:prstGeom>
          <a:solidFill>
            <a:schemeClr val="tx1"/>
          </a:solidFill>
        </p:spPr>
        <p:txBody>
          <a:bodyPr wrap="square">
            <a:spAutoFit/>
          </a:bodyPr>
          <a:lstStyle/>
          <a:p>
            <a:pPr marL="285750" indent="-285750">
              <a:spcAft>
                <a:spcPts val="2400"/>
              </a:spcAft>
              <a:buFont typeface="Arial" panose="020B0604020202020204" pitchFamily="34" charset="0"/>
              <a:buChar char="•"/>
            </a:pPr>
            <a:r>
              <a:rPr lang="en-GB" b="1" dirty="0">
                <a:solidFill>
                  <a:schemeClr val="bg2"/>
                </a:solidFill>
              </a:rPr>
              <a:t>Saving for the unexpected and emergencies</a:t>
            </a:r>
          </a:p>
          <a:p>
            <a:pPr marL="625475" lvl="1" indent="-168275">
              <a:spcAft>
                <a:spcPts val="600"/>
              </a:spcAft>
              <a:buFont typeface="Roboto" panose="02000000000000000000" pitchFamily="2" charset="0"/>
              <a:buChar char="−"/>
            </a:pPr>
            <a:r>
              <a:rPr lang="en-GB" sz="1600" b="0" i="0" u="none" strike="noStrike" dirty="0">
                <a:solidFill>
                  <a:schemeClr val="bg2"/>
                </a:solidFill>
                <a:effectLst/>
                <a:latin typeface="Roboto" panose="02000000000000000000" pitchFamily="2" charset="0"/>
              </a:rPr>
              <a:t>This is often called ‘rainy day’ money. People save to make sure they have money available if something unexpected happens, like their car breaking down, a broken washing machine or boiler, or a bill that they hadn’t budgeted for</a:t>
            </a:r>
          </a:p>
          <a:p>
            <a:pPr marL="625475" lvl="1" indent="-168275">
              <a:spcAft>
                <a:spcPts val="600"/>
              </a:spcAft>
              <a:buFont typeface="Roboto" panose="02000000000000000000" pitchFamily="2" charset="0"/>
              <a:buChar char="−"/>
            </a:pPr>
            <a:r>
              <a:rPr lang="en-GB" sz="1600" dirty="0">
                <a:solidFill>
                  <a:schemeClr val="accent5"/>
                </a:solidFill>
                <a:hlinkClick r:id="rId3">
                  <a:extLst>
                    <a:ext uri="{A12FA001-AC4F-418D-AE19-62706E023703}">
                      <ahyp:hlinkClr xmlns:ahyp="http://schemas.microsoft.com/office/drawing/2018/hyperlinkcolor" val="tx"/>
                    </a:ext>
                  </a:extLst>
                </a:hlinkClick>
              </a:rPr>
              <a:t>https://www.moneyhelper.org.uk/en/savings/how-to-save/savings-calculator</a:t>
            </a:r>
            <a:endParaRPr lang="en-GB" sz="1600" dirty="0">
              <a:solidFill>
                <a:schemeClr val="accent5"/>
              </a:solidFill>
            </a:endParaRPr>
          </a:p>
          <a:p>
            <a:pPr marL="625475" lvl="1" indent="-168275">
              <a:spcAft>
                <a:spcPts val="600"/>
              </a:spcAft>
              <a:buFont typeface="Roboto" panose="02000000000000000000" pitchFamily="2" charset="0"/>
              <a:buChar char="−"/>
            </a:pPr>
            <a:endParaRPr lang="en-GB" sz="1600" dirty="0">
              <a:solidFill>
                <a:schemeClr val="bg2"/>
              </a:solidFill>
            </a:endParaRPr>
          </a:p>
        </p:txBody>
      </p:sp>
      <p:pic>
        <p:nvPicPr>
          <p:cNvPr id="14" name="Picture 13">
            <a:extLst>
              <a:ext uri="{FF2B5EF4-FFF2-40B4-BE49-F238E27FC236}">
                <a16:creationId xmlns:a16="http://schemas.microsoft.com/office/drawing/2014/main" id="{1776B2D6-82F7-4D06-8653-184D7BC6AD7D}"/>
              </a:ext>
            </a:extLst>
          </p:cNvPr>
          <p:cNvPicPr>
            <a:picLocks noChangeAspect="1"/>
          </p:cNvPicPr>
          <p:nvPr/>
        </p:nvPicPr>
        <p:blipFill>
          <a:blip r:embed="rId4"/>
          <a:stretch>
            <a:fillRect/>
          </a:stretch>
        </p:blipFill>
        <p:spPr>
          <a:xfrm>
            <a:off x="6071489" y="264382"/>
            <a:ext cx="2285484" cy="4045792"/>
          </a:xfrm>
          <a:prstGeom prst="rect">
            <a:avLst/>
          </a:prstGeom>
        </p:spPr>
      </p:pic>
      <p:pic>
        <p:nvPicPr>
          <p:cNvPr id="18" name="Picture 17">
            <a:extLst>
              <a:ext uri="{FF2B5EF4-FFF2-40B4-BE49-F238E27FC236}">
                <a16:creationId xmlns:a16="http://schemas.microsoft.com/office/drawing/2014/main" id="{30D67CDE-2DCD-4AA2-A5A8-2AABA56D809E}"/>
              </a:ext>
            </a:extLst>
          </p:cNvPr>
          <p:cNvPicPr>
            <a:picLocks noChangeAspect="1"/>
          </p:cNvPicPr>
          <p:nvPr/>
        </p:nvPicPr>
        <p:blipFill>
          <a:blip r:embed="rId5"/>
          <a:stretch>
            <a:fillRect/>
          </a:stretch>
        </p:blipFill>
        <p:spPr>
          <a:xfrm>
            <a:off x="8610600" y="1551501"/>
            <a:ext cx="3235779" cy="1183229"/>
          </a:xfrm>
          <a:prstGeom prst="rect">
            <a:avLst/>
          </a:prstGeom>
          <a:ln>
            <a:noFill/>
          </a:ln>
          <a:effectLst>
            <a:outerShdw blurRad="292100" dist="139700" dir="2700000" algn="tl" rotWithShape="0">
              <a:srgbClr val="333333">
                <a:alpha val="65000"/>
              </a:srgbClr>
            </a:outerShdw>
          </a:effectLst>
        </p:spPr>
      </p:pic>
      <p:pic>
        <p:nvPicPr>
          <p:cNvPr id="8" name="Picture 2">
            <a:extLst>
              <a:ext uri="{FF2B5EF4-FFF2-40B4-BE49-F238E27FC236}">
                <a16:creationId xmlns:a16="http://schemas.microsoft.com/office/drawing/2014/main" id="{26C527C3-53F1-4EED-ADD0-79EAE75589A1}"/>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117548" y="248422"/>
            <a:ext cx="1954629" cy="10027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0A7CC5D-CA3C-4DF5-847A-4E26E1A82E1A}"/>
              </a:ext>
            </a:extLst>
          </p:cNvPr>
          <p:cNvSpPr txBox="1"/>
          <p:nvPr/>
        </p:nvSpPr>
        <p:spPr>
          <a:xfrm>
            <a:off x="490284" y="3429000"/>
            <a:ext cx="4495800" cy="2646878"/>
          </a:xfrm>
          <a:prstGeom prst="rect">
            <a:avLst/>
          </a:prstGeom>
          <a:noFill/>
        </p:spPr>
        <p:txBody>
          <a:bodyPr wrap="square" rtlCol="0">
            <a:spAutoFit/>
          </a:bodyPr>
          <a:lstStyle/>
          <a:p>
            <a:pPr>
              <a:spcAft>
                <a:spcPts val="600"/>
              </a:spcAft>
            </a:pPr>
            <a:endParaRPr lang="en-GB" dirty="0">
              <a:solidFill>
                <a:schemeClr val="bg2"/>
              </a:solidFill>
            </a:endParaRPr>
          </a:p>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 Choose who will receive your pension savings in the event of your death</a:t>
            </a:r>
          </a:p>
          <a:p>
            <a:pPr>
              <a:spcAft>
                <a:spcPts val="600"/>
              </a:spcAft>
            </a:pPr>
            <a:r>
              <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hlinkClick r:id="rId7">
                  <a:extLst>
                    <a:ext uri="{A12FA001-AC4F-418D-AE19-62706E023703}">
                      <ahyp:hlinkClr xmlns:ahyp="http://schemas.microsoft.com/office/drawing/2018/hyperlinkcolor" val="tx"/>
                    </a:ext>
                  </a:extLst>
                </a:hlinkClick>
              </a:rPr>
              <a:t>www.moneyhelper.org.uk/dependants-in-retirement</a:t>
            </a: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a:spcAft>
                <a:spcPts val="600"/>
              </a:spcAft>
            </a:pP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Find out why you should make a will and how to go about it </a:t>
            </a:r>
            <a:r>
              <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hlinkClick r:id="rId8">
                  <a:extLst>
                    <a:ext uri="{A12FA001-AC4F-418D-AE19-62706E023703}">
                      <ahyp:hlinkClr xmlns:ahyp="http://schemas.microsoft.com/office/drawing/2018/hyperlinkcolor" val="tx"/>
                    </a:ext>
                  </a:extLst>
                </a:hlinkClick>
              </a:rPr>
              <a:t>www.moneyhelper.org.uk/making-a-will</a:t>
            </a: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p:txBody>
      </p:sp>
      <p:pic>
        <p:nvPicPr>
          <p:cNvPr id="12" name="Picture 11">
            <a:extLst>
              <a:ext uri="{FF2B5EF4-FFF2-40B4-BE49-F238E27FC236}">
                <a16:creationId xmlns:a16="http://schemas.microsoft.com/office/drawing/2014/main" id="{D08AF195-AEDF-452C-95C6-26A9F9DBAEAF}"/>
              </a:ext>
            </a:extLst>
          </p:cNvPr>
          <p:cNvPicPr>
            <a:picLocks noChangeAspect="1"/>
          </p:cNvPicPr>
          <p:nvPr/>
        </p:nvPicPr>
        <p:blipFill>
          <a:blip r:embed="rId9"/>
          <a:stretch>
            <a:fillRect/>
          </a:stretch>
        </p:blipFill>
        <p:spPr>
          <a:xfrm>
            <a:off x="5566113" y="4610488"/>
            <a:ext cx="2948757" cy="1891294"/>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768A742D-33D4-2BC3-A4A9-B1FB5CCE807A}"/>
              </a:ext>
            </a:extLst>
          </p:cNvPr>
          <p:cNvPicPr>
            <a:picLocks noChangeAspect="1"/>
          </p:cNvPicPr>
          <p:nvPr/>
        </p:nvPicPr>
        <p:blipFill>
          <a:blip r:embed="rId10"/>
          <a:stretch>
            <a:fillRect/>
          </a:stretch>
        </p:blipFill>
        <p:spPr>
          <a:xfrm>
            <a:off x="8997570" y="3429000"/>
            <a:ext cx="2948757" cy="2740688"/>
          </a:xfrm>
          <a:prstGeom prst="rect">
            <a:avLst/>
          </a:prstGeom>
        </p:spPr>
      </p:pic>
    </p:spTree>
    <p:extLst>
      <p:ext uri="{BB962C8B-B14F-4D97-AF65-F5344CB8AC3E}">
        <p14:creationId xmlns:p14="http://schemas.microsoft.com/office/powerpoint/2010/main" val="512864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1" i="0" u="none" strike="noStrike" kern="1200" cap="none" spc="0" normalizeH="0" baseline="0" noProof="0">
              <a:ln>
                <a:noFill/>
              </a:ln>
              <a:solidFill>
                <a:srgbClr val="143960"/>
              </a:solidFill>
              <a:effectLst/>
              <a:uLnTx/>
              <a:uFillTx/>
              <a:latin typeface="Calibri"/>
              <a:ea typeface="+mn-ea"/>
              <a:cs typeface="+mn-cs"/>
            </a:endParaRPr>
          </a:p>
        </p:txBody>
      </p:sp>
      <p:sp>
        <p:nvSpPr>
          <p:cNvPr id="15" name="Title 1">
            <a:extLst>
              <a:ext uri="{FF2B5EF4-FFF2-40B4-BE49-F238E27FC236}">
                <a16:creationId xmlns:a16="http://schemas.microsoft.com/office/drawing/2014/main" id="{C5F36E3F-FA17-409E-862B-D5F504EA80A0}"/>
              </a:ext>
            </a:extLst>
          </p:cNvPr>
          <p:cNvSpPr>
            <a:spLocks noGrp="1"/>
          </p:cNvSpPr>
          <p:nvPr>
            <p:ph type="title"/>
          </p:nvPr>
        </p:nvSpPr>
        <p:spPr>
          <a:xfrm>
            <a:off x="294934" y="160476"/>
            <a:ext cx="9413269" cy="1327676"/>
          </a:xfrm>
        </p:spPr>
        <p:txBody>
          <a:bodyPr>
            <a:normAutofit/>
          </a:bodyPr>
          <a:lstStyle/>
          <a:p>
            <a:r>
              <a:rPr lang="en-GB" sz="3600" dirty="0">
                <a:solidFill>
                  <a:srgbClr val="2A33E2"/>
                </a:solidFill>
              </a:rPr>
              <a:t>Credit Unions</a:t>
            </a:r>
          </a:p>
        </p:txBody>
      </p:sp>
      <p:pic>
        <p:nvPicPr>
          <p:cNvPr id="8" name="Picture 7">
            <a:extLst>
              <a:ext uri="{FF2B5EF4-FFF2-40B4-BE49-F238E27FC236}">
                <a16:creationId xmlns:a16="http://schemas.microsoft.com/office/drawing/2014/main" id="{03ACF62E-7012-6E47-5091-40F4EF41AA76}"/>
              </a:ext>
            </a:extLst>
          </p:cNvPr>
          <p:cNvPicPr>
            <a:picLocks noChangeAspect="1"/>
          </p:cNvPicPr>
          <p:nvPr/>
        </p:nvPicPr>
        <p:blipFill>
          <a:blip r:embed="rId3"/>
          <a:stretch>
            <a:fillRect/>
          </a:stretch>
        </p:blipFill>
        <p:spPr>
          <a:xfrm>
            <a:off x="294934" y="824314"/>
            <a:ext cx="8712508" cy="5338162"/>
          </a:xfrm>
          <a:prstGeom prst="rect">
            <a:avLst/>
          </a:prstGeom>
        </p:spPr>
      </p:pic>
      <p:pic>
        <p:nvPicPr>
          <p:cNvPr id="10" name="Picture 9">
            <a:extLst>
              <a:ext uri="{FF2B5EF4-FFF2-40B4-BE49-F238E27FC236}">
                <a16:creationId xmlns:a16="http://schemas.microsoft.com/office/drawing/2014/main" id="{DC4F9425-CDFD-A753-61AC-8107B52A7AAC}"/>
              </a:ext>
            </a:extLst>
          </p:cNvPr>
          <p:cNvPicPr>
            <a:picLocks noChangeAspect="1"/>
          </p:cNvPicPr>
          <p:nvPr/>
        </p:nvPicPr>
        <p:blipFill>
          <a:blip r:embed="rId4"/>
          <a:stretch>
            <a:fillRect/>
          </a:stretch>
        </p:blipFill>
        <p:spPr>
          <a:xfrm>
            <a:off x="7002600" y="4249657"/>
            <a:ext cx="5068218" cy="2082743"/>
          </a:xfrm>
          <a:prstGeom prst="rect">
            <a:avLst/>
          </a:prstGeom>
        </p:spPr>
      </p:pic>
      <p:pic>
        <p:nvPicPr>
          <p:cNvPr id="2" name="Picture 2">
            <a:extLst>
              <a:ext uri="{FF2B5EF4-FFF2-40B4-BE49-F238E27FC236}">
                <a16:creationId xmlns:a16="http://schemas.microsoft.com/office/drawing/2014/main" id="{AE5AC743-FDC3-36C8-8027-E2C698681A7A}"/>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089750" y="160475"/>
            <a:ext cx="1954629" cy="10027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CEFC91C-828E-B558-F7E8-C2B390DB9FEB}"/>
              </a:ext>
            </a:extLst>
          </p:cNvPr>
          <p:cNvSpPr txBox="1"/>
          <p:nvPr/>
        </p:nvSpPr>
        <p:spPr>
          <a:xfrm>
            <a:off x="8967579" y="2502701"/>
            <a:ext cx="2813997" cy="1107996"/>
          </a:xfrm>
          <a:prstGeom prst="rect">
            <a:avLst/>
          </a:prstGeom>
          <a:noFill/>
        </p:spPr>
        <p:txBody>
          <a:bodyPr wrap="square">
            <a:spAutoFit/>
          </a:bodyPr>
          <a:lstStyle/>
          <a:p>
            <a:r>
              <a:rPr lang="en-GB" sz="2400" b="1" dirty="0">
                <a:solidFill>
                  <a:schemeClr val="bg1"/>
                </a:solidFill>
                <a:hlinkClick r:id="rId6"/>
              </a:rPr>
              <a:t>https://www.findyourcreditunion.co.uk</a:t>
            </a:r>
            <a:r>
              <a:rPr lang="en-GB" dirty="0">
                <a:solidFill>
                  <a:schemeClr val="bg1"/>
                </a:solidFill>
                <a:hlinkClick r:id="rId6"/>
              </a:rPr>
              <a:t>/</a:t>
            </a:r>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418790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25" name="Picture 24">
            <a:extLst>
              <a:ext uri="{FF2B5EF4-FFF2-40B4-BE49-F238E27FC236}">
                <a16:creationId xmlns:a16="http://schemas.microsoft.com/office/drawing/2014/main" id="{4832AF2B-F6BA-4A54-BB05-0D553F9320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30140" y="463719"/>
            <a:ext cx="2048260" cy="651511"/>
          </a:xfrm>
          <a:prstGeom prst="rect">
            <a:avLst/>
          </a:prstGeom>
        </p:spPr>
      </p:pic>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245673" y="184170"/>
            <a:ext cx="8406809" cy="723827"/>
          </a:xfrm>
        </p:spPr>
        <p:txBody>
          <a:bodyPr>
            <a:normAutofit/>
          </a:bodyPr>
          <a:lstStyle/>
          <a:p>
            <a:pPr lvl="2">
              <a:lnSpc>
                <a:spcPct val="100000"/>
              </a:lnSpc>
              <a:buClr>
                <a:schemeClr val="bg2"/>
              </a:buClr>
              <a:buSzPct val="90000"/>
              <a:defRPr/>
            </a:pPr>
            <a:r>
              <a:rPr lang="en-GB" sz="4000" b="1" dirty="0">
                <a:solidFill>
                  <a:srgbClr val="2A33E2"/>
                </a:solidFill>
                <a:latin typeface="+mj-lt"/>
              </a:rPr>
              <a:t>Plan for the unexpected</a:t>
            </a:r>
          </a:p>
        </p:txBody>
      </p:sp>
      <p:sp>
        <p:nvSpPr>
          <p:cNvPr id="13" name="TextBox 12">
            <a:extLst>
              <a:ext uri="{FF2B5EF4-FFF2-40B4-BE49-F238E27FC236}">
                <a16:creationId xmlns:a16="http://schemas.microsoft.com/office/drawing/2014/main" id="{CC576E25-60B2-490E-83BE-3648207D810C}"/>
              </a:ext>
            </a:extLst>
          </p:cNvPr>
          <p:cNvSpPr txBox="1"/>
          <p:nvPr/>
        </p:nvSpPr>
        <p:spPr>
          <a:xfrm>
            <a:off x="287105" y="1115230"/>
            <a:ext cx="6296698" cy="4324261"/>
          </a:xfrm>
          <a:prstGeom prst="rect">
            <a:avLst/>
          </a:prstGeom>
          <a:solidFill>
            <a:schemeClr val="tx1"/>
          </a:solidFill>
        </p:spPr>
        <p:txBody>
          <a:bodyPr wrap="square">
            <a:spAutoFit/>
          </a:bodyPr>
          <a:lstStyle/>
          <a:p>
            <a:pPr marL="285750" indent="-285750">
              <a:spcAft>
                <a:spcPts val="600"/>
              </a:spcAft>
              <a:buFont typeface="Arial" panose="020B0604020202020204" pitchFamily="34" charset="0"/>
              <a:buChar char="•"/>
            </a:pPr>
            <a:r>
              <a:rPr lang="en-GB" dirty="0">
                <a:solidFill>
                  <a:schemeClr val="bg2"/>
                </a:solidFill>
              </a:rPr>
              <a:t>Appoint someone you trust who can act on your behalf if </a:t>
            </a:r>
            <a:br>
              <a:rPr lang="en-GB" dirty="0">
                <a:solidFill>
                  <a:schemeClr val="bg2"/>
                </a:solidFill>
              </a:rPr>
            </a:br>
            <a:r>
              <a:rPr lang="en-GB" dirty="0">
                <a:solidFill>
                  <a:schemeClr val="bg2"/>
                </a:solidFill>
              </a:rPr>
              <a:t>you become unable to manage your own affairs</a:t>
            </a:r>
          </a:p>
          <a:p>
            <a:pPr lvl="1">
              <a:spcAft>
                <a:spcPts val="4800"/>
              </a:spcAft>
            </a:pPr>
            <a:r>
              <a:rPr lang="en-GB" dirty="0">
                <a:solidFill>
                  <a:schemeClr val="accent2"/>
                </a:solidFill>
                <a:hlinkClick r:id="rId4">
                  <a:extLst>
                    <a:ext uri="{A12FA001-AC4F-418D-AE19-62706E023703}">
                      <ahyp:hlinkClr xmlns:ahyp="http://schemas.microsoft.com/office/drawing/2018/hyperlinkcolor" val="tx"/>
                    </a:ext>
                  </a:extLst>
                </a:hlinkClick>
              </a:rPr>
              <a:t>www.moneyhelper.org.uk/power-of-attorney</a:t>
            </a:r>
            <a:endParaRPr lang="en-GB" dirty="0">
              <a:solidFill>
                <a:schemeClr val="accent2"/>
              </a:solidFill>
            </a:endParaRPr>
          </a:p>
          <a:p>
            <a:pPr marL="285750" indent="-285750">
              <a:spcAft>
                <a:spcPts val="600"/>
              </a:spcAft>
              <a:buFont typeface="Arial" panose="020B0604020202020204" pitchFamily="34" charset="0"/>
              <a:buChar char="•"/>
            </a:pPr>
            <a:r>
              <a:rPr lang="en-GB" dirty="0">
                <a:solidFill>
                  <a:schemeClr val="bg2"/>
                </a:solidFill>
              </a:rPr>
              <a:t>Ending a relationship can have financial consequences – knowing your options can ease the process and lower </a:t>
            </a:r>
            <a:br>
              <a:rPr lang="en-GB" dirty="0">
                <a:solidFill>
                  <a:schemeClr val="bg2"/>
                </a:solidFill>
              </a:rPr>
            </a:br>
            <a:r>
              <a:rPr lang="en-GB" dirty="0">
                <a:solidFill>
                  <a:schemeClr val="bg2"/>
                </a:solidFill>
              </a:rPr>
              <a:t>the cost</a:t>
            </a:r>
          </a:p>
          <a:p>
            <a:pPr lvl="1">
              <a:spcAft>
                <a:spcPts val="4800"/>
              </a:spcAft>
            </a:pPr>
            <a:r>
              <a:rPr lang="en-GB" dirty="0">
                <a:solidFill>
                  <a:schemeClr val="accent2"/>
                </a:solidFill>
                <a:hlinkClick r:id="rId5">
                  <a:extLst>
                    <a:ext uri="{A12FA001-AC4F-418D-AE19-62706E023703}">
                      <ahyp:hlinkClr xmlns:ahyp="http://schemas.microsoft.com/office/drawing/2018/hyperlinkcolor" val="tx"/>
                    </a:ext>
                  </a:extLst>
                </a:hlinkClick>
              </a:rPr>
              <a:t>www.moneyhelper.org.uk/divorce-and-money-calculator</a:t>
            </a:r>
            <a:endParaRPr lang="en-GB" dirty="0">
              <a:solidFill>
                <a:schemeClr val="accent2"/>
              </a:solidFill>
            </a:endParaRPr>
          </a:p>
          <a:p>
            <a:pPr marL="285750" indent="-285750">
              <a:spcAft>
                <a:spcPts val="600"/>
              </a:spcAft>
              <a:buFont typeface="Arial" panose="020B0604020202020204" pitchFamily="34" charset="0"/>
              <a:buChar char="•"/>
            </a:pPr>
            <a:r>
              <a:rPr lang="en-GB" dirty="0">
                <a:solidFill>
                  <a:schemeClr val="bg2"/>
                </a:solidFill>
              </a:rPr>
              <a:t>Scams come in all shapes and sizes. Learn how to spot </a:t>
            </a:r>
            <a:br>
              <a:rPr lang="en-GB" dirty="0">
                <a:solidFill>
                  <a:schemeClr val="bg2"/>
                </a:solidFill>
              </a:rPr>
            </a:br>
            <a:r>
              <a:rPr lang="en-GB" dirty="0">
                <a:solidFill>
                  <a:schemeClr val="bg2"/>
                </a:solidFill>
              </a:rPr>
              <a:t>the signs and avoid losing your hard-earned money</a:t>
            </a:r>
          </a:p>
          <a:p>
            <a:pPr lvl="1">
              <a:spcAft>
                <a:spcPts val="600"/>
              </a:spcAft>
            </a:pPr>
            <a:r>
              <a:rPr lang="en-GB" dirty="0">
                <a:solidFill>
                  <a:schemeClr val="accent2"/>
                </a:solidFill>
                <a:hlinkClick r:id="rId6">
                  <a:extLst>
                    <a:ext uri="{A12FA001-AC4F-418D-AE19-62706E023703}">
                      <ahyp:hlinkClr xmlns:ahyp="http://schemas.microsoft.com/office/drawing/2018/hyperlinkcolor" val="tx"/>
                    </a:ext>
                  </a:extLst>
                </a:hlinkClick>
              </a:rPr>
              <a:t>www.moneyhelper.org.uk/scams</a:t>
            </a:r>
            <a:endParaRPr lang="en-GB" dirty="0">
              <a:solidFill>
                <a:schemeClr val="accent2"/>
              </a:solidFill>
            </a:endParaRPr>
          </a:p>
        </p:txBody>
      </p:sp>
      <p:pic>
        <p:nvPicPr>
          <p:cNvPr id="12" name="Picture 11">
            <a:extLst>
              <a:ext uri="{FF2B5EF4-FFF2-40B4-BE49-F238E27FC236}">
                <a16:creationId xmlns:a16="http://schemas.microsoft.com/office/drawing/2014/main" id="{953B2E81-18A3-480A-B5AA-3DB8A84DE59A}"/>
              </a:ext>
            </a:extLst>
          </p:cNvPr>
          <p:cNvPicPr>
            <a:picLocks noChangeAspect="1"/>
          </p:cNvPicPr>
          <p:nvPr/>
        </p:nvPicPr>
        <p:blipFill>
          <a:blip r:embed="rId7"/>
          <a:stretch>
            <a:fillRect/>
          </a:stretch>
        </p:blipFill>
        <p:spPr>
          <a:xfrm>
            <a:off x="7020480" y="860733"/>
            <a:ext cx="2880163" cy="3784400"/>
          </a:xfrm>
          <a:prstGeom prst="rect">
            <a:avLst/>
          </a:prstGeom>
          <a:ln>
            <a:noFill/>
          </a:ln>
          <a:effectLst>
            <a:outerShdw blurRad="292100" dist="139700" dir="2700000" algn="tl" rotWithShape="0">
              <a:srgbClr val="333333">
                <a:alpha val="65000"/>
              </a:srgbClr>
            </a:outerShdw>
          </a:effectLst>
        </p:spPr>
      </p:pic>
      <p:pic>
        <p:nvPicPr>
          <p:cNvPr id="9" name="Picture 2">
            <a:extLst>
              <a:ext uri="{FF2B5EF4-FFF2-40B4-BE49-F238E27FC236}">
                <a16:creationId xmlns:a16="http://schemas.microsoft.com/office/drawing/2014/main" id="{F19964C1-C221-4CC2-B5E4-065D55D9FAF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1AF5303-9C07-8F08-9EF4-AD2E6841E132}"/>
              </a:ext>
            </a:extLst>
          </p:cNvPr>
          <p:cNvPicPr>
            <a:picLocks noChangeAspect="1"/>
          </p:cNvPicPr>
          <p:nvPr/>
        </p:nvPicPr>
        <p:blipFill>
          <a:blip r:embed="rId9"/>
          <a:stretch>
            <a:fillRect/>
          </a:stretch>
        </p:blipFill>
        <p:spPr>
          <a:xfrm>
            <a:off x="6013616" y="4833257"/>
            <a:ext cx="5444855" cy="1796452"/>
          </a:xfrm>
          <a:prstGeom prst="rect">
            <a:avLst/>
          </a:prstGeom>
        </p:spPr>
      </p:pic>
    </p:spTree>
    <p:extLst>
      <p:ext uri="{BB962C8B-B14F-4D97-AF65-F5344CB8AC3E}">
        <p14:creationId xmlns:p14="http://schemas.microsoft.com/office/powerpoint/2010/main" val="1787771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211254" y="66341"/>
            <a:ext cx="8406809" cy="723827"/>
          </a:xfrm>
        </p:spPr>
        <p:txBody>
          <a:bodyPr>
            <a:normAutofit fontScale="90000"/>
          </a:bodyPr>
          <a:lstStyle/>
          <a:p>
            <a:pPr lvl="2">
              <a:lnSpc>
                <a:spcPct val="100000"/>
              </a:lnSpc>
              <a:buClr>
                <a:schemeClr val="bg2"/>
              </a:buClr>
              <a:buSzPct val="90000"/>
              <a:defRPr/>
            </a:pPr>
            <a:r>
              <a:rPr lang="en-GB" sz="4000" b="1" dirty="0">
                <a:solidFill>
                  <a:srgbClr val="2A33E2"/>
                </a:solidFill>
                <a:latin typeface="+mj-lt"/>
              </a:rPr>
              <a:t>4. Secure your future – Retirement Savings</a:t>
            </a:r>
          </a:p>
        </p:txBody>
      </p:sp>
      <p:sp>
        <p:nvSpPr>
          <p:cNvPr id="13" name="TextBox 12">
            <a:extLst>
              <a:ext uri="{FF2B5EF4-FFF2-40B4-BE49-F238E27FC236}">
                <a16:creationId xmlns:a16="http://schemas.microsoft.com/office/drawing/2014/main" id="{CC576E25-60B2-490E-83BE-3648207D810C}"/>
              </a:ext>
            </a:extLst>
          </p:cNvPr>
          <p:cNvSpPr txBox="1"/>
          <p:nvPr/>
        </p:nvSpPr>
        <p:spPr>
          <a:xfrm>
            <a:off x="211254" y="667366"/>
            <a:ext cx="5884746" cy="6617196"/>
          </a:xfrm>
          <a:prstGeom prst="rect">
            <a:avLst/>
          </a:prstGeom>
          <a:solidFill>
            <a:schemeClr val="tx1"/>
          </a:solidFill>
        </p:spPr>
        <p:txBody>
          <a:bodyPr wrap="square">
            <a:spAutoFit/>
          </a:bodyPr>
          <a:lstStyle/>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Make sure you’re in a workplace pension</a:t>
            </a:r>
          </a:p>
          <a:p>
            <a:pPr lvl="1">
              <a:spcAft>
                <a:spcPts val="4200"/>
              </a:spcAft>
            </a:pPr>
            <a:r>
              <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hlinkClick r:id="rId3">
                  <a:extLst>
                    <a:ext uri="{A12FA001-AC4F-418D-AE19-62706E023703}">
                      <ahyp:hlinkClr xmlns:ahyp="http://schemas.microsoft.com/office/drawing/2018/hyperlinkcolor" val="tx"/>
                    </a:ext>
                  </a:extLst>
                </a:hlinkClick>
              </a:rPr>
              <a:t>https://www.moneyhelper.org.uk/en/pensions-and-retirement/pensions-basics</a:t>
            </a: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Check how much you’re saving and use our pension calculator to find out if it’s enough</a:t>
            </a:r>
          </a:p>
          <a:p>
            <a:pPr lvl="1">
              <a:spcAft>
                <a:spcPts val="4200"/>
              </a:spcAft>
            </a:pPr>
            <a:r>
              <a:rPr lang="en-GB" sz="1600" dirty="0">
                <a:solidFill>
                  <a:schemeClr val="accent5"/>
                </a:solidFill>
                <a:latin typeface="Roboto" panose="02000000000000000000" pitchFamily="2" charset="0"/>
                <a:ea typeface="Roboto" panose="02000000000000000000" pitchFamily="2" charset="0"/>
                <a:cs typeface="Roboto" panose="02000000000000000000" pitchFamily="2" charset="0"/>
                <a:hlinkClick r:id="rId4">
                  <a:extLst>
                    <a:ext uri="{A12FA001-AC4F-418D-AE19-62706E023703}">
                      <ahyp:hlinkClr xmlns:ahyp="http://schemas.microsoft.com/office/drawing/2018/hyperlinkcolor" val="tx"/>
                    </a:ext>
                  </a:extLst>
                </a:hlinkClick>
              </a:rPr>
              <a:t>https://www.moneyhelper.org.uk/en/pensions-and-retirement/auto-enrolment/workplace-pension-calculator</a:t>
            </a:r>
            <a:endParaRPr lang="en-GB" sz="1600" dirty="0">
              <a:solidFill>
                <a:schemeClr val="accent5"/>
              </a:solidFill>
              <a:latin typeface="Roboto" panose="02000000000000000000" pitchFamily="2" charset="0"/>
              <a:ea typeface="Roboto" panose="02000000000000000000" pitchFamily="2" charset="0"/>
              <a:cs typeface="Roboto" panose="02000000000000000000" pitchFamily="2" charset="0"/>
            </a:endParaRPr>
          </a:p>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Find out what your retirement options are, as well as traps to avoid. Book your Pension Wise appointment</a:t>
            </a:r>
          </a:p>
          <a:p>
            <a:pPr lvl="1">
              <a:spcAft>
                <a:spcPts val="4800"/>
              </a:spcAft>
            </a:pPr>
            <a:r>
              <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hlinkClick r:id="rId5">
                  <a:extLst>
                    <a:ext uri="{A12FA001-AC4F-418D-AE19-62706E023703}">
                      <ahyp:hlinkClr xmlns:ahyp="http://schemas.microsoft.com/office/drawing/2018/hyperlinkcolor" val="tx"/>
                    </a:ext>
                  </a:extLst>
                </a:hlinkClick>
              </a:rPr>
              <a:t>www.moneyhelper.org.uk/pensionwise</a:t>
            </a: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marL="285750" indent="-285750">
              <a:spcAft>
                <a:spcPts val="600"/>
              </a:spcAft>
              <a:buFont typeface="Arial" panose="020B0604020202020204" pitchFamily="34" charset="0"/>
              <a:buChar char="•"/>
            </a:pPr>
            <a:r>
              <a:rPr lang="en-GB" sz="1600" dirty="0">
                <a:solidFill>
                  <a:schemeClr val="bg2"/>
                </a:solidFill>
                <a:latin typeface="Roboto" panose="02000000000000000000" pitchFamily="2" charset="0"/>
                <a:ea typeface="Roboto" panose="02000000000000000000" pitchFamily="2" charset="0"/>
                <a:cs typeface="Roboto" panose="02000000000000000000" pitchFamily="2" charset="0"/>
              </a:rPr>
              <a:t>Sometimes we all need a professional to help us make the right choices. Find a regulated financial adviser to help with your planning</a:t>
            </a:r>
          </a:p>
          <a:p>
            <a:pPr lvl="1">
              <a:spcAft>
                <a:spcPts val="4800"/>
              </a:spcAft>
            </a:pPr>
            <a:r>
              <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hlinkClick r:id="rId6">
                  <a:extLst>
                    <a:ext uri="{A12FA001-AC4F-418D-AE19-62706E023703}">
                      <ahyp:hlinkClr xmlns:ahyp="http://schemas.microsoft.com/office/drawing/2018/hyperlinkcolor" val="tx"/>
                    </a:ext>
                  </a:extLst>
                </a:hlinkClick>
              </a:rPr>
              <a:t>https://www.moneyhelper.org.uk/en/pensions-and-retirement/taking-your-pension/find-a-retirement-adviser</a:t>
            </a:r>
            <a:endParaRPr lang="en-GB" sz="1600" dirty="0">
              <a:solidFill>
                <a:schemeClr val="accent2"/>
              </a:solidFill>
              <a:latin typeface="Roboto" panose="02000000000000000000" pitchFamily="2" charset="0"/>
              <a:ea typeface="Roboto" panose="02000000000000000000" pitchFamily="2" charset="0"/>
              <a:cs typeface="Roboto" panose="02000000000000000000" pitchFamily="2" charset="0"/>
            </a:endParaRPr>
          </a:p>
          <a:p>
            <a:pPr lvl="1">
              <a:spcAft>
                <a:spcPts val="600"/>
              </a:spcAft>
            </a:pPr>
            <a:endParaRPr lang="en-GB" sz="1400" dirty="0">
              <a:solidFill>
                <a:schemeClr val="accent2"/>
              </a:solidFill>
            </a:endParaRPr>
          </a:p>
        </p:txBody>
      </p:sp>
      <p:pic>
        <p:nvPicPr>
          <p:cNvPr id="7" name="Picture 6">
            <a:hlinkClick r:id="rId7"/>
            <a:extLst>
              <a:ext uri="{FF2B5EF4-FFF2-40B4-BE49-F238E27FC236}">
                <a16:creationId xmlns:a16="http://schemas.microsoft.com/office/drawing/2014/main" id="{00BDBD2B-86F0-4A92-9777-D657528B3A06}"/>
              </a:ext>
            </a:extLst>
          </p:cNvPr>
          <p:cNvPicPr>
            <a:picLocks noChangeAspect="1"/>
          </p:cNvPicPr>
          <p:nvPr/>
        </p:nvPicPr>
        <p:blipFill>
          <a:blip r:embed="rId8"/>
          <a:stretch>
            <a:fillRect/>
          </a:stretch>
        </p:blipFill>
        <p:spPr>
          <a:xfrm>
            <a:off x="6470207" y="3136762"/>
            <a:ext cx="4753650" cy="3513409"/>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4BF7C998-5246-49F0-872A-1770FE0E1DAE}"/>
              </a:ext>
            </a:extLst>
          </p:cNvPr>
          <p:cNvPicPr>
            <a:picLocks noChangeAspect="1"/>
          </p:cNvPicPr>
          <p:nvPr/>
        </p:nvPicPr>
        <p:blipFill>
          <a:blip r:embed="rId9"/>
          <a:stretch>
            <a:fillRect/>
          </a:stretch>
        </p:blipFill>
        <p:spPr>
          <a:xfrm>
            <a:off x="6403135" y="766318"/>
            <a:ext cx="2324519" cy="2224180"/>
          </a:xfrm>
          <a:prstGeom prst="rect">
            <a:avLst/>
          </a:prstGeom>
          <a:ln>
            <a:noFill/>
          </a:ln>
          <a:effectLst>
            <a:outerShdw blurRad="292100" dist="139700" dir="2700000" algn="tl" rotWithShape="0">
              <a:srgbClr val="333333">
                <a:alpha val="65000"/>
              </a:srgbClr>
            </a:outerShdw>
          </a:effectLst>
        </p:spPr>
      </p:pic>
      <p:pic>
        <p:nvPicPr>
          <p:cNvPr id="8" name="Picture 2">
            <a:extLst>
              <a:ext uri="{FF2B5EF4-FFF2-40B4-BE49-F238E27FC236}">
                <a16:creationId xmlns:a16="http://schemas.microsoft.com/office/drawing/2014/main" id="{DA7E87A9-FCB6-4795-8229-EBE5674A73BA}"/>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11"/>
            <a:extLst>
              <a:ext uri="{FF2B5EF4-FFF2-40B4-BE49-F238E27FC236}">
                <a16:creationId xmlns:a16="http://schemas.microsoft.com/office/drawing/2014/main" id="{1DD39637-47DA-F3EA-87FB-1E9A52A260A6}"/>
              </a:ext>
            </a:extLst>
          </p:cNvPr>
          <p:cNvPicPr>
            <a:picLocks noChangeAspect="1"/>
          </p:cNvPicPr>
          <p:nvPr/>
        </p:nvPicPr>
        <p:blipFill>
          <a:blip r:embed="rId12"/>
          <a:stretch>
            <a:fillRect/>
          </a:stretch>
        </p:blipFill>
        <p:spPr>
          <a:xfrm>
            <a:off x="8899338" y="1514868"/>
            <a:ext cx="2324519" cy="17823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5922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24266-5749-E5B7-3CB8-7879AFBE91A8}"/>
              </a:ext>
            </a:extLst>
          </p:cNvPr>
          <p:cNvSpPr>
            <a:spLocks noGrp="1"/>
          </p:cNvSpPr>
          <p:nvPr>
            <p:ph type="title"/>
          </p:nvPr>
        </p:nvSpPr>
        <p:spPr/>
        <p:txBody>
          <a:bodyPr/>
          <a:lstStyle/>
          <a:p>
            <a:r>
              <a:rPr lang="en-GB" dirty="0"/>
              <a:t>Agenda for today </a:t>
            </a:r>
          </a:p>
        </p:txBody>
      </p:sp>
      <p:sp>
        <p:nvSpPr>
          <p:cNvPr id="3" name="Content Placeholder 2">
            <a:extLst>
              <a:ext uri="{FF2B5EF4-FFF2-40B4-BE49-F238E27FC236}">
                <a16:creationId xmlns:a16="http://schemas.microsoft.com/office/drawing/2014/main" id="{70EF0456-BEDC-42B2-FE15-B8D7BD0612C3}"/>
              </a:ext>
            </a:extLst>
          </p:cNvPr>
          <p:cNvSpPr>
            <a:spLocks noGrp="1"/>
          </p:cNvSpPr>
          <p:nvPr>
            <p:ph idx="1"/>
          </p:nvPr>
        </p:nvSpPr>
        <p:spPr>
          <a:xfrm>
            <a:off x="432000" y="1501623"/>
            <a:ext cx="10949066" cy="4198261"/>
          </a:xfrm>
        </p:spPr>
        <p:txBody>
          <a:bodyPr>
            <a:normAutofit/>
          </a:bodyPr>
          <a:lstStyle/>
          <a:p>
            <a:endParaRPr lang="en-GB" sz="2000" b="1" dirty="0"/>
          </a:p>
          <a:p>
            <a:pPr marL="342900" indent="-342900">
              <a:buFont typeface="Arial" panose="020B0604020202020204" pitchFamily="34" charset="0"/>
              <a:buChar char="•"/>
            </a:pPr>
            <a:r>
              <a:rPr lang="en-GB" sz="2000" b="1" dirty="0"/>
              <a:t>Credentials – who we are and what we do </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r>
              <a:rPr lang="en-GB" sz="2000" b="1" dirty="0"/>
              <a:t>Financial wellbeing – what does this mean? </a:t>
            </a:r>
            <a:endParaRPr lang="en-GB" sz="2000" b="1" dirty="0">
              <a:cs typeface="Calibri"/>
            </a:endParaRPr>
          </a:p>
          <a:p>
            <a:endParaRPr lang="en-GB" sz="2000" b="1" dirty="0"/>
          </a:p>
          <a:p>
            <a:pPr marL="342900" indent="-342900">
              <a:buFont typeface="Arial" panose="020B0604020202020204" pitchFamily="34" charset="0"/>
              <a:buChar char="•"/>
            </a:pPr>
            <a:r>
              <a:rPr lang="en-GB" sz="2000" b="1" dirty="0"/>
              <a:t>4 Steps to Financial Wellbeing with Money Helper</a:t>
            </a:r>
          </a:p>
          <a:p>
            <a:endParaRPr lang="en-GB" sz="2000" b="1" dirty="0"/>
          </a:p>
          <a:p>
            <a:pPr marL="342900" indent="-342900">
              <a:buFont typeface="Arial" panose="020B0604020202020204" pitchFamily="34" charset="0"/>
              <a:buChar char="•"/>
            </a:pPr>
            <a:r>
              <a:rPr lang="en-GB" sz="2000" b="1" dirty="0"/>
              <a:t>Questions</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endParaRPr lang="en-GB" sz="2000" b="1" dirty="0"/>
          </a:p>
        </p:txBody>
      </p:sp>
      <p:sp>
        <p:nvSpPr>
          <p:cNvPr id="5" name="Slide Number Placeholder 4">
            <a:extLst>
              <a:ext uri="{FF2B5EF4-FFF2-40B4-BE49-F238E27FC236}">
                <a16:creationId xmlns:a16="http://schemas.microsoft.com/office/drawing/2014/main" id="{44366B69-AC57-2F17-D9A1-0EFE84B6E201}"/>
              </a:ext>
            </a:extLst>
          </p:cNvPr>
          <p:cNvSpPr>
            <a:spLocks noGrp="1"/>
          </p:cNvSpPr>
          <p:nvPr>
            <p:ph type="sldNum" sz="quarter" idx="12"/>
          </p:nvPr>
        </p:nvSpPr>
        <p:spPr/>
        <p:txBody>
          <a:bodyPr/>
          <a:lstStyle/>
          <a:p>
            <a:fld id="{85452B25-2BA5-41FF-9718-90E0D58FDD67}" type="slidenum">
              <a:rPr lang="en-GB" smtClean="0"/>
              <a:t>2</a:t>
            </a:fld>
            <a:endParaRPr lang="en-GB" dirty="0"/>
          </a:p>
        </p:txBody>
      </p:sp>
    </p:spTree>
    <p:extLst>
      <p:ext uri="{BB962C8B-B14F-4D97-AF65-F5344CB8AC3E}">
        <p14:creationId xmlns:p14="http://schemas.microsoft.com/office/powerpoint/2010/main" val="1833852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211254" y="66341"/>
            <a:ext cx="8406809" cy="723827"/>
          </a:xfrm>
        </p:spPr>
        <p:txBody>
          <a:bodyPr>
            <a:normAutofit/>
          </a:bodyPr>
          <a:lstStyle/>
          <a:p>
            <a:pPr lvl="2">
              <a:lnSpc>
                <a:spcPct val="100000"/>
              </a:lnSpc>
              <a:buClr>
                <a:schemeClr val="bg2"/>
              </a:buClr>
              <a:buSzPct val="90000"/>
              <a:defRPr/>
            </a:pPr>
            <a:r>
              <a:rPr lang="en-GB" sz="4000" b="1" dirty="0">
                <a:solidFill>
                  <a:srgbClr val="2A33E2"/>
                </a:solidFill>
                <a:latin typeface="+mj-lt"/>
              </a:rPr>
              <a:t>Women and Pensions</a:t>
            </a:r>
          </a:p>
        </p:txBody>
      </p:sp>
      <p:pic>
        <p:nvPicPr>
          <p:cNvPr id="8" name="Picture 2">
            <a:extLst>
              <a:ext uri="{FF2B5EF4-FFF2-40B4-BE49-F238E27FC236}">
                <a16:creationId xmlns:a16="http://schemas.microsoft.com/office/drawing/2014/main" id="{DA7E87A9-FCB6-4795-8229-EBE5674A73B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wo woman smiling">
            <a:extLst>
              <a:ext uri="{FF2B5EF4-FFF2-40B4-BE49-F238E27FC236}">
                <a16:creationId xmlns:a16="http://schemas.microsoft.com/office/drawing/2014/main" id="{7B8B20C4-0CA0-BD78-4B62-A484BBC69E4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6133" r="18617"/>
          <a:stretch/>
        </p:blipFill>
        <p:spPr>
          <a:xfrm>
            <a:off x="7387676" y="1419906"/>
            <a:ext cx="4692694" cy="4798130"/>
          </a:xfrm>
          <a:prstGeom prst="rect">
            <a:avLst/>
          </a:prstGeom>
        </p:spPr>
      </p:pic>
      <p:sp>
        <p:nvSpPr>
          <p:cNvPr id="9" name="Content Placeholder 5">
            <a:extLst>
              <a:ext uri="{FF2B5EF4-FFF2-40B4-BE49-F238E27FC236}">
                <a16:creationId xmlns:a16="http://schemas.microsoft.com/office/drawing/2014/main" id="{F758D6B3-707E-1057-6B16-AD35E5DEE865}"/>
              </a:ext>
            </a:extLst>
          </p:cNvPr>
          <p:cNvSpPr txBox="1">
            <a:spLocks noGrp="1"/>
          </p:cNvSpPr>
          <p:nvPr>
            <p:ph idx="1"/>
          </p:nvPr>
        </p:nvSpPr>
        <p:spPr>
          <a:xfrm>
            <a:off x="331304" y="954158"/>
            <a:ext cx="6626087" cy="4924425"/>
          </a:xfrm>
          <a:prstGeom prst="rect">
            <a:avLst/>
          </a:prstGeom>
          <a:noFill/>
        </p:spPr>
        <p:txBody>
          <a:bodyPr wrap="square" rtlCol="0">
            <a:spAutoFit/>
          </a:bodyPr>
          <a:lstStyle/>
          <a:p>
            <a:pPr>
              <a:lnSpc>
                <a:spcPct val="100000"/>
              </a:lnSpc>
            </a:pPr>
            <a:r>
              <a:rPr lang="en-GB" sz="2000" dirty="0">
                <a:solidFill>
                  <a:schemeClr val="bg1"/>
                </a:solidFill>
                <a:latin typeface="+mn-lt"/>
              </a:rPr>
              <a:t>Women typically have about half the pension pot that a man has at retirement</a:t>
            </a:r>
          </a:p>
          <a:p>
            <a:pPr marL="285750" indent="-285750">
              <a:lnSpc>
                <a:spcPct val="100000"/>
              </a:lnSpc>
              <a:buFont typeface="Arial" panose="020B0604020202020204" pitchFamily="34" charset="0"/>
              <a:buChar char="•"/>
            </a:pPr>
            <a:endParaRPr lang="en-GB" sz="2000" b="0" dirty="0">
              <a:solidFill>
                <a:schemeClr val="bg1"/>
              </a:solidFill>
              <a:latin typeface="+mn-lt"/>
            </a:endParaRPr>
          </a:p>
          <a:p>
            <a:pPr>
              <a:lnSpc>
                <a:spcPct val="100000"/>
              </a:lnSpc>
            </a:pPr>
            <a:r>
              <a:rPr lang="en-GB" sz="2000" b="0" dirty="0">
                <a:solidFill>
                  <a:schemeClr val="bg1"/>
                </a:solidFill>
                <a:latin typeface="+mn-lt"/>
              </a:rPr>
              <a:t>This is due to:</a:t>
            </a:r>
          </a:p>
          <a:p>
            <a:pPr marL="285750" indent="-285750">
              <a:lnSpc>
                <a:spcPct val="100000"/>
              </a:lnSpc>
              <a:buFont typeface="Arial" panose="020B0604020202020204" pitchFamily="34" charset="0"/>
              <a:buChar char="•"/>
            </a:pPr>
            <a:r>
              <a:rPr lang="en-GB" sz="2000" b="0" dirty="0">
                <a:solidFill>
                  <a:schemeClr val="bg1"/>
                </a:solidFill>
                <a:latin typeface="+mn-lt"/>
              </a:rPr>
              <a:t>Gender pay gap (25% in women over 50)</a:t>
            </a:r>
          </a:p>
          <a:p>
            <a:pPr marL="285750" indent="-285750">
              <a:lnSpc>
                <a:spcPct val="100000"/>
              </a:lnSpc>
              <a:buFont typeface="Arial" panose="020B0604020202020204" pitchFamily="34" charset="0"/>
              <a:buChar char="•"/>
            </a:pPr>
            <a:r>
              <a:rPr lang="en-GB" sz="2000" b="0" dirty="0">
                <a:solidFill>
                  <a:schemeClr val="bg1"/>
                </a:solidFill>
                <a:latin typeface="+mn-lt"/>
              </a:rPr>
              <a:t>Career breaks (no pension paid during unpaid maternity leave)</a:t>
            </a:r>
          </a:p>
          <a:p>
            <a:pPr marL="285750" indent="-285750">
              <a:lnSpc>
                <a:spcPct val="100000"/>
              </a:lnSpc>
              <a:buFont typeface="Arial" panose="020B0604020202020204" pitchFamily="34" charset="0"/>
              <a:buChar char="•"/>
            </a:pPr>
            <a:r>
              <a:rPr lang="en-GB" sz="2000" b="0" dirty="0">
                <a:solidFill>
                  <a:schemeClr val="bg1"/>
                </a:solidFill>
                <a:latin typeface="+mn-lt"/>
              </a:rPr>
              <a:t>Part time work (75% of part time workers are women)</a:t>
            </a:r>
          </a:p>
          <a:p>
            <a:pPr marL="285750" indent="-285750">
              <a:lnSpc>
                <a:spcPct val="100000"/>
              </a:lnSpc>
              <a:buFont typeface="Arial" panose="020B0604020202020204" pitchFamily="34" charset="0"/>
              <a:buChar char="•"/>
            </a:pPr>
            <a:r>
              <a:rPr lang="en-GB" sz="2000" b="0" dirty="0">
                <a:solidFill>
                  <a:schemeClr val="bg1"/>
                </a:solidFill>
                <a:latin typeface="+mn-lt"/>
              </a:rPr>
              <a:t>Work changes due to menopause</a:t>
            </a:r>
          </a:p>
          <a:p>
            <a:pPr marL="285750" indent="-285750">
              <a:lnSpc>
                <a:spcPct val="100000"/>
              </a:lnSpc>
              <a:buFont typeface="Arial" panose="020B0604020202020204" pitchFamily="34" charset="0"/>
              <a:buChar char="•"/>
            </a:pPr>
            <a:r>
              <a:rPr lang="en-GB" sz="2000" b="0" dirty="0">
                <a:solidFill>
                  <a:schemeClr val="bg1"/>
                </a:solidFill>
                <a:latin typeface="+mn-lt"/>
                <a:ea typeface="Calibri" panose="020F0502020204030204" pitchFamily="34" charset="0"/>
              </a:rPr>
              <a:t>Women over 50 are twice as likely to provide unpaid care for others than men</a:t>
            </a:r>
          </a:p>
          <a:p>
            <a:pPr marL="285750" indent="-285750">
              <a:lnSpc>
                <a:spcPct val="100000"/>
              </a:lnSpc>
              <a:buFont typeface="Arial" panose="020B0604020202020204" pitchFamily="34" charset="0"/>
              <a:buChar char="•"/>
            </a:pPr>
            <a:r>
              <a:rPr lang="en-GB" sz="2000" b="0" dirty="0">
                <a:solidFill>
                  <a:schemeClr val="bg1"/>
                </a:solidFill>
                <a:latin typeface="+mn-lt"/>
                <a:ea typeface="Calibri" panose="020F0502020204030204" pitchFamily="34" charset="0"/>
              </a:rPr>
              <a:t>Divorce increases the savings gap with women being more likely to waive rights to a partner’s pension and only 3% of people seeking financial advice as part of their divorce</a:t>
            </a:r>
            <a:endParaRPr lang="en-GB" sz="2000" b="0" dirty="0">
              <a:solidFill>
                <a:schemeClr val="bg1"/>
              </a:solidFill>
              <a:latin typeface="+mn-lt"/>
            </a:endParaRPr>
          </a:p>
        </p:txBody>
      </p:sp>
    </p:spTree>
    <p:extLst>
      <p:ext uri="{BB962C8B-B14F-4D97-AF65-F5344CB8AC3E}">
        <p14:creationId xmlns:p14="http://schemas.microsoft.com/office/powerpoint/2010/main" val="616373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1D5368-FA69-41D9-A552-DF96991615C8}"/>
              </a:ext>
            </a:extLst>
          </p:cNvPr>
          <p:cNvSpPr>
            <a:spLocks noGrp="1"/>
          </p:cNvSpPr>
          <p:nvPr>
            <p:ph type="title"/>
          </p:nvPr>
        </p:nvSpPr>
        <p:spPr>
          <a:xfrm>
            <a:off x="211254" y="160475"/>
            <a:ext cx="10934075" cy="1211003"/>
          </a:xfrm>
        </p:spPr>
        <p:txBody>
          <a:bodyPr>
            <a:normAutofit/>
          </a:bodyPr>
          <a:lstStyle/>
          <a:p>
            <a:r>
              <a:rPr lang="en-GB" dirty="0">
                <a:solidFill>
                  <a:srgbClr val="2A33E2"/>
                </a:solidFill>
              </a:rPr>
              <a:t>How much money do I need in retirement?</a:t>
            </a:r>
          </a:p>
        </p:txBody>
      </p:sp>
      <p:sp>
        <p:nvSpPr>
          <p:cNvPr id="4" name="Slide Number Placeholder 3">
            <a:extLst>
              <a:ext uri="{FF2B5EF4-FFF2-40B4-BE49-F238E27FC236}">
                <a16:creationId xmlns:a16="http://schemas.microsoft.com/office/drawing/2014/main" id="{A4AB20DF-5240-403F-A2C0-458CE2F17E8F}"/>
              </a:ext>
            </a:extLst>
          </p:cNvPr>
          <p:cNvSpPr>
            <a:spLocks noGrp="1"/>
          </p:cNvSpPr>
          <p:nvPr>
            <p:ph type="sldNum" sz="quarter" idx="12"/>
          </p:nvPr>
        </p:nvSpPr>
        <p:spPr/>
        <p:txBody>
          <a:bodyPr/>
          <a:lstStyle/>
          <a:p>
            <a:fld id="{D2B8D114-8DD6-4905-A30D-5CEAD97DB2FC}" type="slidenum">
              <a:rPr lang="en-GB" smtClean="0"/>
              <a:pPr/>
              <a:t>21</a:t>
            </a:fld>
            <a:endParaRPr lang="en-GB" dirty="0"/>
          </a:p>
        </p:txBody>
      </p:sp>
      <p:sp>
        <p:nvSpPr>
          <p:cNvPr id="9" name="TextBox 8">
            <a:extLst>
              <a:ext uri="{FF2B5EF4-FFF2-40B4-BE49-F238E27FC236}">
                <a16:creationId xmlns:a16="http://schemas.microsoft.com/office/drawing/2014/main" id="{E71A6F0B-FE12-4AF5-BE30-F98FA754C82B}"/>
              </a:ext>
            </a:extLst>
          </p:cNvPr>
          <p:cNvSpPr txBox="1"/>
          <p:nvPr/>
        </p:nvSpPr>
        <p:spPr>
          <a:xfrm>
            <a:off x="298702" y="1400726"/>
            <a:ext cx="10934075" cy="923330"/>
          </a:xfrm>
          <a:prstGeom prst="rect">
            <a:avLst/>
          </a:prstGeom>
          <a:noFill/>
        </p:spPr>
        <p:txBody>
          <a:bodyPr wrap="square">
            <a:spAutoFit/>
          </a:bodyPr>
          <a:lstStyle/>
          <a:p>
            <a:r>
              <a:rPr lang="en-GB" b="1" dirty="0">
                <a:solidFill>
                  <a:schemeClr val="bg1"/>
                </a:solidFill>
              </a:rPr>
              <a:t>The answer to this question differs for everyone and will depend on their circumstances – especially if they still need to pay housing costs, and where they live.  </a:t>
            </a:r>
            <a:r>
              <a:rPr lang="en-GB" dirty="0">
                <a:solidFill>
                  <a:schemeClr val="bg1"/>
                </a:solidFill>
              </a:rPr>
              <a:t>Research sets out three suggested levels of expenditure in retirement:</a:t>
            </a:r>
          </a:p>
        </p:txBody>
      </p:sp>
      <p:sp>
        <p:nvSpPr>
          <p:cNvPr id="10" name="TextBox 9">
            <a:extLst>
              <a:ext uri="{FF2B5EF4-FFF2-40B4-BE49-F238E27FC236}">
                <a16:creationId xmlns:a16="http://schemas.microsoft.com/office/drawing/2014/main" id="{A2D1FFB3-5B72-4754-ABCF-C76C469AB258}"/>
              </a:ext>
            </a:extLst>
          </p:cNvPr>
          <p:cNvSpPr txBox="1"/>
          <p:nvPr/>
        </p:nvSpPr>
        <p:spPr>
          <a:xfrm>
            <a:off x="469524" y="5406393"/>
            <a:ext cx="11033456" cy="646331"/>
          </a:xfrm>
          <a:prstGeom prst="rect">
            <a:avLst/>
          </a:prstGeom>
          <a:noFill/>
        </p:spPr>
        <p:txBody>
          <a:bodyPr wrap="square" lIns="91440" tIns="45720" rIns="91440" bIns="45720" anchor="t">
            <a:spAutoFit/>
          </a:bodyPr>
          <a:lstStyle/>
          <a:p>
            <a:r>
              <a:rPr lang="en-GB" b="1" dirty="0">
                <a:hlinkClick r:id="rId3"/>
              </a:rPr>
              <a:t>moneyhelper.org.uk/</a:t>
            </a:r>
            <a:r>
              <a:rPr lang="en-GB" b="1" dirty="0" err="1">
                <a:hlinkClick r:id="rId3"/>
              </a:rPr>
              <a:t>en</a:t>
            </a:r>
            <a:r>
              <a:rPr lang="en-GB" b="1" dirty="0">
                <a:hlinkClick r:id="rId3"/>
              </a:rPr>
              <a:t>/pensions-and-retirement/building-your-retirement-pot/check-the-progress-of-your-pension-and-retirement-savings</a:t>
            </a:r>
            <a:r>
              <a:rPr lang="en-GB" b="1" dirty="0"/>
              <a:t>  </a:t>
            </a:r>
            <a:endParaRPr lang="en-GB" b="1" dirty="0">
              <a:cs typeface="Calibri Light"/>
            </a:endParaRPr>
          </a:p>
        </p:txBody>
      </p:sp>
      <p:sp>
        <p:nvSpPr>
          <p:cNvPr id="11" name="TextBox 10">
            <a:extLst>
              <a:ext uri="{FF2B5EF4-FFF2-40B4-BE49-F238E27FC236}">
                <a16:creationId xmlns:a16="http://schemas.microsoft.com/office/drawing/2014/main" id="{AAD49798-9DCB-4B7D-A65F-88F9D64458A6}"/>
              </a:ext>
            </a:extLst>
          </p:cNvPr>
          <p:cNvSpPr txBox="1"/>
          <p:nvPr/>
        </p:nvSpPr>
        <p:spPr>
          <a:xfrm>
            <a:off x="2366473" y="6081972"/>
            <a:ext cx="8275092" cy="615553"/>
          </a:xfrm>
          <a:prstGeom prst="rect">
            <a:avLst/>
          </a:prstGeom>
          <a:noFill/>
        </p:spPr>
        <p:txBody>
          <a:bodyPr wrap="square">
            <a:spAutoFit/>
          </a:bodyPr>
          <a:lstStyle/>
          <a:p>
            <a:br>
              <a:rPr lang="en-GB" dirty="0">
                <a:solidFill>
                  <a:schemeClr val="bg1"/>
                </a:solidFill>
              </a:rPr>
            </a:br>
            <a:r>
              <a:rPr lang="en-GB" sz="1600" dirty="0">
                <a:solidFill>
                  <a:schemeClr val="bg1"/>
                </a:solidFill>
              </a:rPr>
              <a:t>Read more here: </a:t>
            </a:r>
            <a:r>
              <a:rPr lang="en-US" sz="1600" b="1" dirty="0">
                <a:solidFill>
                  <a:schemeClr val="bg1"/>
                </a:solidFill>
                <a:hlinkClick r:id="rId4">
                  <a:extLst>
                    <a:ext uri="{A12FA001-AC4F-418D-AE19-62706E023703}">
                      <ahyp:hlinkClr xmlns:ahyp="http://schemas.microsoft.com/office/drawing/2018/hyperlinkcolor" val="tx"/>
                    </a:ext>
                  </a:extLst>
                </a:hlinkClick>
              </a:rPr>
              <a:t>retirementlivingstandards.org.uk/</a:t>
            </a:r>
            <a:r>
              <a:rPr lang="en-US" sz="1600" b="1" dirty="0">
                <a:solidFill>
                  <a:schemeClr val="bg1"/>
                </a:solidFill>
              </a:rPr>
              <a:t>  </a:t>
            </a:r>
            <a:endParaRPr lang="en-GB" b="1" dirty="0">
              <a:solidFill>
                <a:schemeClr val="bg1"/>
              </a:solidFill>
            </a:endParaRPr>
          </a:p>
        </p:txBody>
      </p:sp>
      <p:pic>
        <p:nvPicPr>
          <p:cNvPr id="2" name="Picture 2">
            <a:extLst>
              <a:ext uri="{FF2B5EF4-FFF2-40B4-BE49-F238E27FC236}">
                <a16:creationId xmlns:a16="http://schemas.microsoft.com/office/drawing/2014/main" id="{9AB69F33-F03E-64A1-B148-03C858C5C19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11">
            <a:extLst>
              <a:ext uri="{FF2B5EF4-FFF2-40B4-BE49-F238E27FC236}">
                <a16:creationId xmlns:a16="http://schemas.microsoft.com/office/drawing/2014/main" id="{1328B3A2-679B-847C-0E3C-9FED60BA65A8}"/>
              </a:ext>
            </a:extLst>
          </p:cNvPr>
          <p:cNvPicPr>
            <a:picLocks noGrp="1" noChangeAspect="1"/>
          </p:cNvPicPr>
          <p:nvPr>
            <p:ph idx="1"/>
          </p:nvPr>
        </p:nvPicPr>
        <p:blipFill>
          <a:blip r:embed="rId6"/>
          <a:stretch>
            <a:fillRect/>
          </a:stretch>
        </p:blipFill>
        <p:spPr>
          <a:xfrm>
            <a:off x="959223" y="2324056"/>
            <a:ext cx="9352430" cy="2914516"/>
          </a:xfrm>
        </p:spPr>
      </p:pic>
    </p:spTree>
    <p:extLst>
      <p:ext uri="{BB962C8B-B14F-4D97-AF65-F5344CB8AC3E}">
        <p14:creationId xmlns:p14="http://schemas.microsoft.com/office/powerpoint/2010/main" val="1018112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CCC4CB-4F57-479A-86B4-110A8759D8DE}"/>
              </a:ext>
            </a:extLst>
          </p:cNvPr>
          <p:cNvSpPr>
            <a:spLocks noGrp="1"/>
          </p:cNvSpPr>
          <p:nvPr>
            <p:ph type="title"/>
          </p:nvPr>
        </p:nvSpPr>
        <p:spPr>
          <a:xfrm>
            <a:off x="431999" y="504967"/>
            <a:ext cx="11327549" cy="1185722"/>
          </a:xfrm>
        </p:spPr>
        <p:txBody>
          <a:bodyPr anchor="t">
            <a:normAutofit/>
          </a:bodyPr>
          <a:lstStyle/>
          <a:p>
            <a:r>
              <a:rPr lang="en-GB"/>
              <a:t>What can you do now?</a:t>
            </a:r>
          </a:p>
        </p:txBody>
      </p:sp>
      <p:sp>
        <p:nvSpPr>
          <p:cNvPr id="6" name="Slide Number Placeholder 5">
            <a:extLst>
              <a:ext uri="{FF2B5EF4-FFF2-40B4-BE49-F238E27FC236}">
                <a16:creationId xmlns:a16="http://schemas.microsoft.com/office/drawing/2014/main" id="{F529001C-3934-4A5E-A7B9-64289668C8DD}"/>
              </a:ext>
            </a:extLst>
          </p:cNvPr>
          <p:cNvSpPr>
            <a:spLocks noGrp="1"/>
          </p:cNvSpPr>
          <p:nvPr>
            <p:ph type="sldNum" sz="quarter" idx="12"/>
          </p:nvPr>
        </p:nvSpPr>
        <p:spPr>
          <a:xfrm>
            <a:off x="8610600" y="6405350"/>
            <a:ext cx="3148949" cy="316127"/>
          </a:xfrm>
        </p:spPr>
        <p:txBody>
          <a:bodyPr anchor="t">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D2B8D114-8DD6-4905-A30D-5CEAD97DB2FC}" type="slidenum">
              <a:rPr kumimoji="0" lang="en-GB" sz="1100" b="0" i="0" u="none" strike="noStrike" kern="1200" cap="none" spc="0" normalizeH="0" baseline="0" noProof="0" smtClean="0">
                <a:ln>
                  <a:noFill/>
                </a:ln>
                <a:solidFill>
                  <a:srgbClr val="000B3B"/>
                </a:solidFill>
                <a:effectLst/>
                <a:uLnTx/>
                <a:uFillTx/>
                <a:latin typeface="Calibri Light"/>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22</a:t>
            </a:fld>
            <a:endParaRPr kumimoji="0" lang="en-GB" sz="1100" b="0" i="0" u="none" strike="noStrike" kern="1200" cap="none" spc="0" normalizeH="0" baseline="0" noProof="0">
              <a:ln>
                <a:noFill/>
              </a:ln>
              <a:solidFill>
                <a:srgbClr val="000B3B"/>
              </a:solidFill>
              <a:effectLst/>
              <a:uLnTx/>
              <a:uFillTx/>
              <a:latin typeface="Calibri Light"/>
              <a:ea typeface="+mn-ea"/>
              <a:cs typeface="+mn-cs"/>
            </a:endParaRPr>
          </a:p>
        </p:txBody>
      </p:sp>
      <p:graphicFrame>
        <p:nvGraphicFramePr>
          <p:cNvPr id="16" name="Content Placeholder 7">
            <a:extLst>
              <a:ext uri="{FF2B5EF4-FFF2-40B4-BE49-F238E27FC236}">
                <a16:creationId xmlns:a16="http://schemas.microsoft.com/office/drawing/2014/main" id="{CC3D15B3-CA98-431E-B5B6-DBB3C307FBF1}"/>
              </a:ext>
            </a:extLst>
          </p:cNvPr>
          <p:cNvGraphicFramePr>
            <a:graphicFrameLocks noGrp="1"/>
          </p:cNvGraphicFramePr>
          <p:nvPr>
            <p:ph idx="1"/>
            <p:extLst>
              <p:ext uri="{D42A27DB-BD31-4B8C-83A1-F6EECF244321}">
                <p14:modId xmlns:p14="http://schemas.microsoft.com/office/powerpoint/2010/main" val="794235115"/>
              </p:ext>
            </p:extLst>
          </p:nvPr>
        </p:nvGraphicFramePr>
        <p:xfrm>
          <a:off x="431999" y="1262270"/>
          <a:ext cx="11327549" cy="4914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2">
            <a:extLst>
              <a:ext uri="{FF2B5EF4-FFF2-40B4-BE49-F238E27FC236}">
                <a16:creationId xmlns:a16="http://schemas.microsoft.com/office/drawing/2014/main" id="{EA4AA29D-4B61-4AA4-1958-108FC4EEFC19}"/>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048239" y="179654"/>
            <a:ext cx="1954629" cy="1002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339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1" i="0" u="none" strike="noStrike" kern="1200" cap="none" spc="0" normalizeH="0" baseline="0" noProof="0">
              <a:ln>
                <a:noFill/>
              </a:ln>
              <a:solidFill>
                <a:srgbClr val="143960"/>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CD985F22-0FCB-4789-89CF-F7D466971DAF}"/>
              </a:ext>
            </a:extLst>
          </p:cNvPr>
          <p:cNvPicPr>
            <a:picLocks noChangeAspect="1"/>
          </p:cNvPicPr>
          <p:nvPr/>
        </p:nvPicPr>
        <p:blipFill rotWithShape="1">
          <a:blip r:embed="rId3"/>
          <a:srcRect l="3342" r="7649"/>
          <a:stretch/>
        </p:blipFill>
        <p:spPr>
          <a:xfrm>
            <a:off x="0" y="0"/>
            <a:ext cx="5334935" cy="6858000"/>
          </a:xfrm>
          <a:prstGeom prst="rect">
            <a:avLst/>
          </a:prstGeom>
        </p:spPr>
      </p:pic>
      <p:sp>
        <p:nvSpPr>
          <p:cNvPr id="12" name="Title 1">
            <a:extLst>
              <a:ext uri="{FF2B5EF4-FFF2-40B4-BE49-F238E27FC236}">
                <a16:creationId xmlns:a16="http://schemas.microsoft.com/office/drawing/2014/main" id="{1428E877-935B-4437-99BA-9760847D1521}"/>
              </a:ext>
            </a:extLst>
          </p:cNvPr>
          <p:cNvSpPr txBox="1">
            <a:spLocks/>
          </p:cNvSpPr>
          <p:nvPr/>
        </p:nvSpPr>
        <p:spPr>
          <a:xfrm>
            <a:off x="338330" y="214104"/>
            <a:ext cx="3975617" cy="655841"/>
          </a:xfrm>
          <a:prstGeom prst="rect">
            <a:avLst/>
          </a:prstGeom>
        </p:spPr>
        <p:txBody>
          <a:bodyPr vert="horz" lIns="0" tIns="0" rIns="0" bIns="0" rtlCol="0" anchor="t" anchorCtr="0">
            <a:noAutofit/>
          </a:bodyPr>
          <a:lst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a:ea typeface="+mj-ea"/>
                <a:cs typeface="+mj-cs"/>
              </a:rPr>
              <a:t>Pensions Guidance</a:t>
            </a:r>
          </a:p>
        </p:txBody>
      </p:sp>
      <p:pic>
        <p:nvPicPr>
          <p:cNvPr id="13" name="Picture 12">
            <a:extLst>
              <a:ext uri="{FF2B5EF4-FFF2-40B4-BE49-F238E27FC236}">
                <a16:creationId xmlns:a16="http://schemas.microsoft.com/office/drawing/2014/main" id="{57A9B1BF-6835-4959-8E37-1AC781759B84}"/>
              </a:ext>
            </a:extLst>
          </p:cNvPr>
          <p:cNvPicPr>
            <a:picLocks noChangeAspect="1"/>
          </p:cNvPicPr>
          <p:nvPr/>
        </p:nvPicPr>
        <p:blipFill>
          <a:blip r:embed="rId4"/>
          <a:stretch>
            <a:fillRect/>
          </a:stretch>
        </p:blipFill>
        <p:spPr>
          <a:xfrm>
            <a:off x="5553474" y="1544790"/>
            <a:ext cx="3057126" cy="4501877"/>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685492CF-2BEC-40E6-9CFE-825D43FAFC0C}"/>
              </a:ext>
            </a:extLst>
          </p:cNvPr>
          <p:cNvPicPr>
            <a:picLocks noChangeAspect="1"/>
          </p:cNvPicPr>
          <p:nvPr/>
        </p:nvPicPr>
        <p:blipFill>
          <a:blip r:embed="rId5"/>
          <a:stretch>
            <a:fillRect/>
          </a:stretch>
        </p:blipFill>
        <p:spPr>
          <a:xfrm>
            <a:off x="8929536" y="2687101"/>
            <a:ext cx="3057126" cy="2764251"/>
          </a:xfrm>
          <a:prstGeom prst="rect">
            <a:avLst/>
          </a:prstGeom>
          <a:ln>
            <a:noFill/>
          </a:ln>
          <a:effectLst>
            <a:outerShdw blurRad="292100" dist="139700" dir="2700000" algn="tl" rotWithShape="0">
              <a:srgbClr val="333333">
                <a:alpha val="65000"/>
              </a:srgbClr>
            </a:outerShdw>
          </a:effectLst>
        </p:spPr>
      </p:pic>
      <p:pic>
        <p:nvPicPr>
          <p:cNvPr id="2" name="Picture 2">
            <a:extLst>
              <a:ext uri="{FF2B5EF4-FFF2-40B4-BE49-F238E27FC236}">
                <a16:creationId xmlns:a16="http://schemas.microsoft.com/office/drawing/2014/main" id="{7F0CE9E6-EEAB-687A-A8A2-3A5A2A3737A0}"/>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026117" y="302777"/>
            <a:ext cx="1954629" cy="1002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863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C8FF035E-0CFB-4826-8A92-D46683896091}"/>
              </a:ext>
            </a:extLst>
          </p:cNvPr>
          <p:cNvSpPr>
            <a:spLocks noGrp="1"/>
          </p:cNvSpPr>
          <p:nvPr>
            <p:ph idx="1"/>
          </p:nvPr>
        </p:nvSpPr>
        <p:spPr>
          <a:xfrm>
            <a:off x="1218310" y="1908896"/>
            <a:ext cx="4877690" cy="3586741"/>
          </a:xfrm>
        </p:spPr>
        <p:txBody>
          <a:bodyPr>
            <a:noAutofit/>
          </a:bodyPr>
          <a:lstStyle/>
          <a:p>
            <a:pPr marL="358775" lvl="2" indent="-358775">
              <a:lnSpc>
                <a:spcPct val="100000"/>
              </a:lnSpc>
              <a:spcAft>
                <a:spcPts val="4200"/>
              </a:spcAft>
              <a:buClr>
                <a:schemeClr val="bg2"/>
              </a:buClr>
              <a:buSzPct val="90000"/>
              <a:buFont typeface="+mj-lt"/>
              <a:buAutoNum type="arabicPeriod"/>
              <a:defRPr/>
            </a:pPr>
            <a:r>
              <a:rPr lang="en-GB" sz="2000" b="1" dirty="0">
                <a:solidFill>
                  <a:schemeClr val="bg2"/>
                </a:solidFill>
              </a:rPr>
              <a:t>Taking control of your money </a:t>
            </a:r>
            <a:r>
              <a:rPr lang="en-GB" sz="2000" dirty="0">
                <a:solidFill>
                  <a:schemeClr val="bg2"/>
                </a:solidFill>
              </a:rPr>
              <a:t>(Prioritise bills, piggy bank, emergency savings)</a:t>
            </a:r>
          </a:p>
          <a:p>
            <a:pPr marL="358775" lvl="2" indent="-358775">
              <a:lnSpc>
                <a:spcPct val="100000"/>
              </a:lnSpc>
              <a:spcAft>
                <a:spcPts val="4200"/>
              </a:spcAft>
              <a:buClr>
                <a:schemeClr val="bg2"/>
              </a:buClr>
              <a:buSzPct val="90000"/>
              <a:buFont typeface="+mj-lt"/>
              <a:buAutoNum type="arabicPeriod"/>
              <a:defRPr/>
            </a:pPr>
            <a:r>
              <a:rPr lang="en-GB" sz="2000" b="1" dirty="0">
                <a:solidFill>
                  <a:schemeClr val="bg2"/>
                </a:solidFill>
              </a:rPr>
              <a:t>Get the money you’re entitled to </a:t>
            </a:r>
            <a:r>
              <a:rPr lang="en-GB" sz="2000" dirty="0">
                <a:solidFill>
                  <a:schemeClr val="bg2"/>
                </a:solidFill>
              </a:rPr>
              <a:t>(Being paid correctly, Benefits calculator)</a:t>
            </a:r>
          </a:p>
          <a:p>
            <a:pPr marL="358775" lvl="2" indent="-358775">
              <a:lnSpc>
                <a:spcPct val="100000"/>
              </a:lnSpc>
              <a:spcAft>
                <a:spcPts val="4200"/>
              </a:spcAft>
              <a:buClr>
                <a:schemeClr val="bg2"/>
              </a:buClr>
              <a:buSzPct val="90000"/>
              <a:buFont typeface="+mj-lt"/>
              <a:buAutoNum type="arabicPeriod"/>
              <a:defRPr/>
            </a:pPr>
            <a:r>
              <a:rPr lang="en-GB" sz="2000" b="1" dirty="0">
                <a:solidFill>
                  <a:schemeClr val="bg2"/>
                </a:solidFill>
              </a:rPr>
              <a:t>Plan for the unexpected </a:t>
            </a:r>
            <a:r>
              <a:rPr lang="en-GB" sz="2000" dirty="0">
                <a:solidFill>
                  <a:schemeClr val="bg2"/>
                </a:solidFill>
              </a:rPr>
              <a:t>(Death, divorce, scams)</a:t>
            </a:r>
          </a:p>
          <a:p>
            <a:pPr marL="358775" lvl="2" indent="-358775">
              <a:lnSpc>
                <a:spcPct val="100000"/>
              </a:lnSpc>
              <a:spcAft>
                <a:spcPts val="3600"/>
              </a:spcAft>
              <a:buClr>
                <a:schemeClr val="bg2"/>
              </a:buClr>
              <a:buSzPct val="90000"/>
              <a:buFont typeface="+mj-lt"/>
              <a:buAutoNum type="arabicPeriod"/>
              <a:defRPr/>
            </a:pPr>
            <a:r>
              <a:rPr lang="en-GB" sz="2000" b="1" dirty="0">
                <a:solidFill>
                  <a:schemeClr val="bg2"/>
                </a:solidFill>
              </a:rPr>
              <a:t>Secure your future </a:t>
            </a:r>
            <a:r>
              <a:rPr lang="en-GB" sz="2000" dirty="0">
                <a:solidFill>
                  <a:schemeClr val="bg2"/>
                </a:solidFill>
              </a:rPr>
              <a:t>(Save for the long term, save for retirement)</a:t>
            </a:r>
          </a:p>
          <a:p>
            <a:pPr lvl="2">
              <a:lnSpc>
                <a:spcPct val="100000"/>
              </a:lnSpc>
              <a:spcAft>
                <a:spcPts val="3600"/>
              </a:spcAft>
              <a:buClr>
                <a:schemeClr val="bg2"/>
              </a:buClr>
              <a:buSzPct val="90000"/>
              <a:defRPr/>
            </a:pPr>
            <a:endParaRPr lang="en-GB" sz="2100" dirty="0">
              <a:solidFill>
                <a:schemeClr val="bg2"/>
              </a:solidFill>
            </a:endParaRPr>
          </a:p>
          <a:p>
            <a:pPr lvl="2">
              <a:lnSpc>
                <a:spcPct val="120000"/>
              </a:lnSpc>
              <a:spcAft>
                <a:spcPts val="0"/>
              </a:spcAft>
              <a:buClr>
                <a:schemeClr val="bg2"/>
              </a:buClr>
              <a:buSzPct val="90000"/>
              <a:defRPr/>
            </a:pPr>
            <a:endParaRPr lang="en-US" sz="2100" dirty="0">
              <a:solidFill>
                <a:schemeClr val="bg2"/>
              </a:solidFill>
            </a:endParaRPr>
          </a:p>
        </p:txBody>
      </p:sp>
      <p:pic>
        <p:nvPicPr>
          <p:cNvPr id="25" name="Picture 24">
            <a:extLst>
              <a:ext uri="{FF2B5EF4-FFF2-40B4-BE49-F238E27FC236}">
                <a16:creationId xmlns:a16="http://schemas.microsoft.com/office/drawing/2014/main" id="{4832AF2B-F6BA-4A54-BB05-0D553F9320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30140" y="463719"/>
            <a:ext cx="2048260" cy="651511"/>
          </a:xfrm>
          <a:prstGeom prst="rect">
            <a:avLst/>
          </a:prstGeom>
        </p:spPr>
      </p:pic>
      <p:pic>
        <p:nvPicPr>
          <p:cNvPr id="8" name="Picture 7">
            <a:extLst>
              <a:ext uri="{FF2B5EF4-FFF2-40B4-BE49-F238E27FC236}">
                <a16:creationId xmlns:a16="http://schemas.microsoft.com/office/drawing/2014/main" id="{2E55AE50-063B-4516-B6E4-2ED43F19139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06609" y="228291"/>
            <a:ext cx="2048260" cy="651511"/>
          </a:xfrm>
          <a:prstGeom prst="rect">
            <a:avLst/>
          </a:prstGeom>
        </p:spPr>
      </p:pic>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613098" y="291529"/>
            <a:ext cx="6210741" cy="1167620"/>
          </a:xfrm>
        </p:spPr>
        <p:txBody>
          <a:bodyPr>
            <a:normAutofit fontScale="90000"/>
          </a:bodyPr>
          <a:lstStyle/>
          <a:p>
            <a:pPr algn="ctr"/>
            <a:r>
              <a:rPr lang="en-US" dirty="0"/>
              <a:t>Summary Steps to Financial Wellbeing</a:t>
            </a:r>
            <a:endParaRPr lang="en-GB" sz="1800" dirty="0"/>
          </a:p>
        </p:txBody>
      </p:sp>
      <p:pic>
        <p:nvPicPr>
          <p:cNvPr id="9" name="Picture 8">
            <a:extLst>
              <a:ext uri="{FF2B5EF4-FFF2-40B4-BE49-F238E27FC236}">
                <a16:creationId xmlns:a16="http://schemas.microsoft.com/office/drawing/2014/main" id="{AF88FEA2-F0DD-42E4-A5D4-C652B37774F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347497" y="0"/>
            <a:ext cx="4844503" cy="6858000"/>
          </a:xfrm>
          <a:prstGeom prst="rect">
            <a:avLst/>
          </a:prstGeom>
        </p:spPr>
      </p:pic>
    </p:spTree>
    <p:extLst>
      <p:ext uri="{BB962C8B-B14F-4D97-AF65-F5344CB8AC3E}">
        <p14:creationId xmlns:p14="http://schemas.microsoft.com/office/powerpoint/2010/main" val="3466439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59305C-4A18-4BA8-88DE-C15AE302AD8C}"/>
              </a:ext>
            </a:extLst>
          </p:cNvPr>
          <p:cNvSpPr>
            <a:spLocks noGrp="1"/>
          </p:cNvSpPr>
          <p:nvPr>
            <p:ph type="sldNum" sz="quarter" idx="12"/>
          </p:nvPr>
        </p:nvSpPr>
        <p:spPr/>
        <p:txBody>
          <a:bodyPr/>
          <a:lstStyle/>
          <a:p>
            <a:fld id="{85452B25-2BA5-41FF-9718-90E0D58FDD67}" type="slidenum">
              <a:rPr lang="en-GB" smtClean="0"/>
              <a:pPr/>
              <a:t>25</a:t>
            </a:fld>
            <a:endParaRPr lang="en-GB" dirty="0"/>
          </a:p>
        </p:txBody>
      </p:sp>
      <p:sp>
        <p:nvSpPr>
          <p:cNvPr id="4" name="Title 3">
            <a:extLst>
              <a:ext uri="{FF2B5EF4-FFF2-40B4-BE49-F238E27FC236}">
                <a16:creationId xmlns:a16="http://schemas.microsoft.com/office/drawing/2014/main" id="{36CBA484-59E1-4063-AB37-68DE3990D1BE}"/>
              </a:ext>
            </a:extLst>
          </p:cNvPr>
          <p:cNvSpPr>
            <a:spLocks noGrp="1"/>
          </p:cNvSpPr>
          <p:nvPr>
            <p:ph type="ctrTitle"/>
          </p:nvPr>
        </p:nvSpPr>
        <p:spPr>
          <a:xfrm>
            <a:off x="180209" y="261326"/>
            <a:ext cx="13668313" cy="5612532"/>
          </a:xfrm>
        </p:spPr>
        <p:txBody>
          <a:bodyPr>
            <a:normAutofit fontScale="90000"/>
          </a:bodyPr>
          <a:lstStyle/>
          <a:p>
            <a:pPr>
              <a:lnSpc>
                <a:spcPts val="3100"/>
              </a:lnSpc>
            </a:pPr>
            <a:r>
              <a:rPr lang="en-GB" sz="4900" dirty="0"/>
              <a:t>Thank you…….Questions?</a:t>
            </a:r>
            <a:br>
              <a:rPr lang="en-GB" sz="4900" dirty="0"/>
            </a:br>
            <a:br>
              <a:rPr lang="en-GB" sz="4900" dirty="0"/>
            </a:br>
            <a:r>
              <a:rPr lang="en-GB" sz="3600" dirty="0"/>
              <a:t>Links to Questions</a:t>
            </a:r>
            <a:br>
              <a:rPr lang="en-GB" sz="3600" dirty="0"/>
            </a:br>
            <a:br>
              <a:rPr lang="en-GB" dirty="0"/>
            </a:br>
            <a:r>
              <a:rPr lang="en-GB" sz="1800" b="0" dirty="0"/>
              <a:t>Check your NI contributions </a:t>
            </a:r>
            <a:r>
              <a:rPr lang="en-GB" sz="1800" b="0" dirty="0">
                <a:solidFill>
                  <a:schemeClr val="bg1"/>
                </a:solidFill>
              </a:rPr>
              <a:t>; </a:t>
            </a:r>
            <a:r>
              <a:rPr lang="en-GB" sz="1800" b="0" dirty="0">
                <a:solidFill>
                  <a:schemeClr val="bg1"/>
                </a:solidFill>
                <a:hlinkClick r:id="rId3">
                  <a:extLst>
                    <a:ext uri="{A12FA001-AC4F-418D-AE19-62706E023703}">
                      <ahyp:hlinkClr xmlns:ahyp="http://schemas.microsoft.com/office/drawing/2018/hyperlinkcolor" val="tx"/>
                    </a:ext>
                  </a:extLst>
                </a:hlinkClick>
              </a:rPr>
              <a:t>https://www.gov.uk/check-national-insurance-record</a:t>
            </a:r>
            <a:r>
              <a:rPr lang="en-GB" sz="1800" b="0" dirty="0">
                <a:solidFill>
                  <a:schemeClr val="bg1"/>
                </a:solidFill>
              </a:rPr>
              <a:t> </a:t>
            </a:r>
            <a:br>
              <a:rPr lang="en-GB" sz="1800" b="0" dirty="0">
                <a:solidFill>
                  <a:schemeClr val="bg1"/>
                </a:solidFill>
              </a:rPr>
            </a:br>
            <a:r>
              <a:rPr lang="en-GB" sz="1800" b="0" dirty="0"/>
              <a:t>Pensions and redundancy </a:t>
            </a:r>
            <a:r>
              <a:rPr lang="en-GB" sz="1800" b="0" dirty="0">
                <a:solidFill>
                  <a:schemeClr val="bg1"/>
                </a:solidFill>
              </a:rPr>
              <a:t>: </a:t>
            </a:r>
            <a:r>
              <a:rPr lang="en-GB" sz="1800" b="0" dirty="0">
                <a:solidFill>
                  <a:schemeClr val="bg1"/>
                </a:solidFill>
                <a:hlinkClick r:id="rId4"/>
              </a:rPr>
              <a:t>https://www.moneyhelper.org.uk/en/work/losing-your-job/your-pension-options-if-you-re-made-redundant</a:t>
            </a:r>
            <a:br>
              <a:rPr lang="en-GB" sz="1800" b="0" dirty="0">
                <a:solidFill>
                  <a:schemeClr val="bg1"/>
                </a:solidFill>
              </a:rPr>
            </a:br>
            <a:r>
              <a:rPr lang="en-GB" sz="1800" b="0" dirty="0"/>
              <a:t>Pension if you have lived or worked abroad </a:t>
            </a:r>
            <a:r>
              <a:rPr lang="en-GB" sz="1800" b="0" dirty="0">
                <a:solidFill>
                  <a:schemeClr val="bg1"/>
                </a:solidFill>
              </a:rPr>
              <a:t>: </a:t>
            </a:r>
            <a:r>
              <a:rPr lang="en-GB" sz="1800" b="0" dirty="0">
                <a:solidFill>
                  <a:schemeClr val="bg1"/>
                </a:solidFill>
                <a:hlinkClick r:id="rId5"/>
              </a:rPr>
              <a:t>https://www.gov.uk/new-state-pension/living-and-working-overseas</a:t>
            </a:r>
            <a:br>
              <a:rPr lang="en-GB" sz="1800" b="0" dirty="0">
                <a:solidFill>
                  <a:schemeClr val="bg1"/>
                </a:solidFill>
              </a:rPr>
            </a:br>
            <a:r>
              <a:rPr lang="en-GB" sz="1800" b="0" dirty="0"/>
              <a:t>Help to save </a:t>
            </a:r>
            <a:r>
              <a:rPr lang="en-GB" sz="1800" b="0" dirty="0">
                <a:solidFill>
                  <a:schemeClr val="bg1"/>
                </a:solidFill>
              </a:rPr>
              <a:t>; </a:t>
            </a:r>
            <a:r>
              <a:rPr lang="en-GB" sz="1800" b="0" dirty="0">
                <a:solidFill>
                  <a:schemeClr val="bg1"/>
                </a:solidFill>
                <a:hlinkClick r:id="rId6"/>
              </a:rPr>
              <a:t>https://www.moneyhelper.org.uk/en/savings/types-of-savings/help-to-save-explained</a:t>
            </a:r>
            <a:br>
              <a:rPr lang="en-GB" sz="1800" b="0" dirty="0">
                <a:solidFill>
                  <a:schemeClr val="bg1"/>
                </a:solidFill>
              </a:rPr>
            </a:br>
            <a:r>
              <a:rPr lang="en-GB" sz="1800" b="0" dirty="0"/>
              <a:t>Pension Tracing tool </a:t>
            </a:r>
            <a:r>
              <a:rPr lang="en-GB" sz="1800" b="0" dirty="0">
                <a:solidFill>
                  <a:schemeClr val="bg1"/>
                </a:solidFill>
              </a:rPr>
              <a:t>; </a:t>
            </a:r>
            <a:r>
              <a:rPr lang="en-GB" sz="1800" b="0" dirty="0">
                <a:solidFill>
                  <a:schemeClr val="bg1"/>
                </a:solidFill>
                <a:hlinkClick r:id="rId7"/>
              </a:rPr>
              <a:t>https://www.gov.uk/find-pension-contact-details</a:t>
            </a:r>
            <a:br>
              <a:rPr lang="en-GB" sz="1800" b="0" dirty="0">
                <a:solidFill>
                  <a:schemeClr val="bg1"/>
                </a:solidFill>
              </a:rPr>
            </a:br>
            <a:r>
              <a:rPr lang="en-GB" sz="1800" b="0" dirty="0"/>
              <a:t>Pensions dashboard programme </a:t>
            </a:r>
            <a:r>
              <a:rPr lang="en-GB" sz="1800" b="0" dirty="0">
                <a:solidFill>
                  <a:schemeClr val="bg1"/>
                </a:solidFill>
              </a:rPr>
              <a:t>; </a:t>
            </a:r>
            <a:r>
              <a:rPr lang="en-GB" sz="1800" b="0" dirty="0">
                <a:solidFill>
                  <a:schemeClr val="bg1"/>
                </a:solidFill>
                <a:hlinkClick r:id="rId8"/>
              </a:rPr>
              <a:t>https://www.gov.uk/government/news/pensions-dashboards-coming-soon-to-a-screen-near-you</a:t>
            </a:r>
            <a:br>
              <a:rPr lang="en-GB" sz="1800" b="0" dirty="0">
                <a:solidFill>
                  <a:schemeClr val="bg1"/>
                </a:solidFill>
              </a:rPr>
            </a:br>
            <a:r>
              <a:rPr lang="en-GB" sz="1800" b="0" dirty="0"/>
              <a:t>Local Credit Union Finder </a:t>
            </a:r>
            <a:r>
              <a:rPr lang="en-GB" sz="1800" b="0" dirty="0">
                <a:solidFill>
                  <a:schemeClr val="bg1"/>
                </a:solidFill>
              </a:rPr>
              <a:t>; https://www.findyourcreditunion.co.uk/</a:t>
            </a:r>
            <a:br>
              <a:rPr lang="en-GB" sz="1800" b="0" dirty="0">
                <a:solidFill>
                  <a:schemeClr val="bg1"/>
                </a:solidFill>
              </a:rPr>
            </a:br>
            <a:br>
              <a:rPr lang="en-GB" sz="1600" b="0" dirty="0">
                <a:solidFill>
                  <a:schemeClr val="bg1"/>
                </a:solidFill>
              </a:rPr>
            </a:br>
            <a:br>
              <a:rPr lang="en-GB" sz="1600" dirty="0">
                <a:solidFill>
                  <a:schemeClr val="bg1"/>
                </a:solidFill>
              </a:rPr>
            </a:br>
            <a:br>
              <a:rPr lang="en-GB" dirty="0">
                <a:solidFill>
                  <a:schemeClr val="bg1"/>
                </a:solidFill>
              </a:rPr>
            </a:br>
            <a:br>
              <a:rPr lang="en-GB" dirty="0">
                <a:solidFill>
                  <a:schemeClr val="bg1"/>
                </a:solidFill>
              </a:rPr>
            </a:br>
            <a:r>
              <a:rPr lang="en-GB" dirty="0">
                <a:solidFill>
                  <a:schemeClr val="bg1"/>
                </a:solidFill>
              </a:rPr>
              <a:t>	</a:t>
            </a:r>
            <a:endParaRPr lang="en-GB" sz="4400" dirty="0">
              <a:solidFill>
                <a:schemeClr val="bg1"/>
              </a:solidFill>
            </a:endParaRPr>
          </a:p>
        </p:txBody>
      </p:sp>
    </p:spTree>
    <p:extLst>
      <p:ext uri="{BB962C8B-B14F-4D97-AF65-F5344CB8AC3E}">
        <p14:creationId xmlns:p14="http://schemas.microsoft.com/office/powerpoint/2010/main" val="2189871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915A04-81AB-F243-97F4-553B1F57F2AF}"/>
              </a:ext>
            </a:extLst>
          </p:cNvPr>
          <p:cNvSpPr/>
          <p:nvPr/>
        </p:nvSpPr>
        <p:spPr>
          <a:xfrm>
            <a:off x="9591260" y="0"/>
            <a:ext cx="2624271"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288000" tIns="0" rIns="216000" bIns="1764000" rtlCol="0" anchor="ctr"/>
          <a:lstStyle/>
          <a:p>
            <a:pPr marL="0" marR="0" lvl="0" indent="0" algn="l" defTabSz="914400" rtl="0" eaLnBrk="1" fontAlgn="auto" latinLnBrk="0" hangingPunct="1">
              <a:lnSpc>
                <a:spcPct val="100000"/>
              </a:lnSpc>
              <a:spcBef>
                <a:spcPts val="0"/>
              </a:spcBef>
              <a:spcAft>
                <a:spcPts val="375"/>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sp>
        <p:nvSpPr>
          <p:cNvPr id="10" name="Title 1">
            <a:extLst>
              <a:ext uri="{FF2B5EF4-FFF2-40B4-BE49-F238E27FC236}">
                <a16:creationId xmlns:a16="http://schemas.microsoft.com/office/drawing/2014/main" id="{BCC5FB18-EC24-45A5-A386-EAF5CDBE13E1}"/>
              </a:ext>
            </a:extLst>
          </p:cNvPr>
          <p:cNvSpPr>
            <a:spLocks noGrp="1"/>
          </p:cNvSpPr>
          <p:nvPr>
            <p:ph type="title"/>
          </p:nvPr>
        </p:nvSpPr>
        <p:spPr>
          <a:xfrm>
            <a:off x="313600" y="225341"/>
            <a:ext cx="2939161" cy="687027"/>
          </a:xfrm>
        </p:spPr>
        <p:txBody>
          <a:bodyPr/>
          <a:lstStyle/>
          <a:p>
            <a:r>
              <a:rPr lang="en-US" dirty="0"/>
              <a:t>Who we are</a:t>
            </a:r>
            <a:endParaRPr lang="en-GB" sz="1800" dirty="0"/>
          </a:p>
        </p:txBody>
      </p:sp>
      <p:sp>
        <p:nvSpPr>
          <p:cNvPr id="20" name="Content Placeholder 2">
            <a:extLst>
              <a:ext uri="{FF2B5EF4-FFF2-40B4-BE49-F238E27FC236}">
                <a16:creationId xmlns:a16="http://schemas.microsoft.com/office/drawing/2014/main" id="{C8FF035E-0CFB-4826-8A92-D46683896091}"/>
              </a:ext>
            </a:extLst>
          </p:cNvPr>
          <p:cNvSpPr>
            <a:spLocks noGrp="1"/>
          </p:cNvSpPr>
          <p:nvPr>
            <p:ph idx="1"/>
          </p:nvPr>
        </p:nvSpPr>
        <p:spPr>
          <a:xfrm>
            <a:off x="2352978" y="1340568"/>
            <a:ext cx="6420845" cy="4831357"/>
          </a:xfrm>
        </p:spPr>
        <p:txBody>
          <a:bodyPr>
            <a:noAutofit/>
          </a:bodyPr>
          <a:lstStyle/>
          <a:p>
            <a:pPr marL="0" lvl="2" indent="0">
              <a:lnSpc>
                <a:spcPct val="100000"/>
              </a:lnSpc>
              <a:spcAft>
                <a:spcPts val="0"/>
              </a:spcAft>
              <a:buClr>
                <a:schemeClr val="bg2"/>
              </a:buClr>
              <a:buSzPct val="90000"/>
              <a:buNone/>
              <a:defRPr/>
            </a:pPr>
            <a:r>
              <a:rPr lang="en-US" sz="2100" dirty="0">
                <a:solidFill>
                  <a:schemeClr val="bg2"/>
                </a:solidFill>
              </a:rPr>
              <a:t>An executive non-departmental public body sponsored by the Department for Work and Pensions (DWP) with whom we also work on pensions policy.</a:t>
            </a:r>
          </a:p>
          <a:p>
            <a:pPr marL="0" lvl="2" indent="0">
              <a:lnSpc>
                <a:spcPct val="100000"/>
              </a:lnSpc>
              <a:spcAft>
                <a:spcPts val="0"/>
              </a:spcAft>
              <a:buClr>
                <a:schemeClr val="bg2"/>
              </a:buClr>
              <a:buSzPct val="90000"/>
              <a:buNone/>
              <a:defRPr/>
            </a:pPr>
            <a:endParaRPr lang="en-US" sz="2400" dirty="0">
              <a:solidFill>
                <a:schemeClr val="bg2"/>
              </a:solidFill>
            </a:endParaRPr>
          </a:p>
          <a:p>
            <a:pPr marL="0" lvl="2" indent="0">
              <a:lnSpc>
                <a:spcPct val="100000"/>
              </a:lnSpc>
              <a:spcAft>
                <a:spcPts val="0"/>
              </a:spcAft>
              <a:buClr>
                <a:schemeClr val="bg2"/>
              </a:buClr>
              <a:buSzPct val="90000"/>
              <a:buNone/>
              <a:defRPr/>
            </a:pPr>
            <a:r>
              <a:rPr lang="en-US" sz="2100" dirty="0">
                <a:solidFill>
                  <a:schemeClr val="bg2"/>
                </a:solidFill>
              </a:rPr>
              <a:t>We work with HM Treasury on policy matters relating to financial capability and debt advice.</a:t>
            </a:r>
          </a:p>
          <a:p>
            <a:pPr marL="0" lvl="2" indent="0">
              <a:lnSpc>
                <a:spcPct val="100000"/>
              </a:lnSpc>
              <a:spcAft>
                <a:spcPts val="0"/>
              </a:spcAft>
              <a:buClr>
                <a:schemeClr val="bg2"/>
              </a:buClr>
              <a:buSzPct val="90000"/>
              <a:buNone/>
              <a:defRPr/>
            </a:pPr>
            <a:endParaRPr lang="en-US" sz="3600" dirty="0">
              <a:solidFill>
                <a:schemeClr val="bg2"/>
              </a:solidFill>
            </a:endParaRPr>
          </a:p>
          <a:p>
            <a:pPr marL="0" lvl="2" indent="0">
              <a:lnSpc>
                <a:spcPct val="100000"/>
              </a:lnSpc>
              <a:spcAft>
                <a:spcPts val="0"/>
              </a:spcAft>
              <a:buClr>
                <a:schemeClr val="bg2"/>
              </a:buClr>
              <a:buSzPct val="90000"/>
              <a:buNone/>
              <a:defRPr/>
            </a:pPr>
            <a:r>
              <a:rPr lang="en-US" sz="2100" dirty="0">
                <a:solidFill>
                  <a:schemeClr val="bg2"/>
                </a:solidFill>
              </a:rPr>
              <a:t>Formed by the Financial Guidance and Claims Act 2018 that established a new single financial guidance body.</a:t>
            </a:r>
          </a:p>
          <a:p>
            <a:pPr marL="0" lvl="2" indent="0">
              <a:lnSpc>
                <a:spcPct val="100000"/>
              </a:lnSpc>
              <a:spcAft>
                <a:spcPts val="0"/>
              </a:spcAft>
              <a:buClr>
                <a:schemeClr val="bg2"/>
              </a:buClr>
              <a:buSzPct val="90000"/>
              <a:buNone/>
              <a:defRPr/>
            </a:pPr>
            <a:endParaRPr lang="en-US" sz="4300" dirty="0">
              <a:solidFill>
                <a:schemeClr val="bg2"/>
              </a:solidFill>
            </a:endParaRPr>
          </a:p>
          <a:p>
            <a:pPr marL="0" lvl="2" indent="0">
              <a:lnSpc>
                <a:spcPct val="100000"/>
              </a:lnSpc>
              <a:spcAft>
                <a:spcPts val="0"/>
              </a:spcAft>
              <a:buClr>
                <a:schemeClr val="bg2"/>
              </a:buClr>
              <a:buSzPct val="90000"/>
              <a:buNone/>
              <a:defRPr/>
            </a:pPr>
            <a:r>
              <a:rPr lang="en-GB" sz="2000" dirty="0">
                <a:solidFill>
                  <a:schemeClr val="bg2"/>
                </a:solidFill>
              </a:rPr>
              <a:t>Majority of our funding comes from the Financial Conduct Authority (FCA) from the levies they collect.</a:t>
            </a:r>
          </a:p>
        </p:txBody>
      </p:sp>
      <p:pic>
        <p:nvPicPr>
          <p:cNvPr id="25" name="Picture 24">
            <a:extLst>
              <a:ext uri="{FF2B5EF4-FFF2-40B4-BE49-F238E27FC236}">
                <a16:creationId xmlns:a16="http://schemas.microsoft.com/office/drawing/2014/main" id="{4832AF2B-F6BA-4A54-BB05-0D553F93200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30140" y="463719"/>
            <a:ext cx="2048260" cy="651511"/>
          </a:xfrm>
          <a:prstGeom prst="rect">
            <a:avLst/>
          </a:prstGeom>
        </p:spPr>
      </p:pic>
      <p:pic>
        <p:nvPicPr>
          <p:cNvPr id="16" name="Picture 5" descr="Related image">
            <a:extLst>
              <a:ext uri="{FF2B5EF4-FFF2-40B4-BE49-F238E27FC236}">
                <a16:creationId xmlns:a16="http://schemas.microsoft.com/office/drawing/2014/main" id="{7D5F2B53-37C6-4D58-B851-13177684D0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381" y="3662858"/>
            <a:ext cx="770559" cy="672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8052C072-9EC6-4CE7-82D1-A29B6AFC4348}"/>
              </a:ext>
            </a:extLst>
          </p:cNvPr>
          <p:cNvSpPr txBox="1"/>
          <p:nvPr/>
        </p:nvSpPr>
        <p:spPr bwMode="auto">
          <a:xfrm>
            <a:off x="754931" y="4320545"/>
            <a:ext cx="1205458" cy="369332"/>
          </a:xfrm>
          <a:prstGeom prst="rect">
            <a:avLst/>
          </a:prstGeom>
        </p:spPr>
        <p:txBody>
          <a:bodyPr wrap="non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Financial Guidance</a:t>
            </a:r>
            <a:b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and Claims Act</a:t>
            </a:r>
          </a:p>
        </p:txBody>
      </p:sp>
      <p:pic>
        <p:nvPicPr>
          <p:cNvPr id="23" name="Picture 4" descr="Image result for dwp">
            <a:extLst>
              <a:ext uri="{FF2B5EF4-FFF2-40B4-BE49-F238E27FC236}">
                <a16:creationId xmlns:a16="http://schemas.microsoft.com/office/drawing/2014/main" id="{FE20633E-8787-45FA-BF9C-88FF773FA9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931" y="1339575"/>
            <a:ext cx="1205458" cy="78354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9" descr="Image result for hm treasury">
            <a:extLst>
              <a:ext uri="{FF2B5EF4-FFF2-40B4-BE49-F238E27FC236}">
                <a16:creationId xmlns:a16="http://schemas.microsoft.com/office/drawing/2014/main" id="{FF1746BE-79FE-4275-908C-CA4A948D8C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777" y="2743460"/>
            <a:ext cx="1037286" cy="476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Image result for fca">
            <a:extLst>
              <a:ext uri="{FF2B5EF4-FFF2-40B4-BE49-F238E27FC236}">
                <a16:creationId xmlns:a16="http://schemas.microsoft.com/office/drawing/2014/main" id="{835397AC-F130-4691-A11A-E303EF71F30C}"/>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820608" y="5236855"/>
            <a:ext cx="1074103" cy="57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659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9" descr="A person in a blue shirt&#10;&#10;Description automatically generated">
            <a:extLst>
              <a:ext uri="{FF2B5EF4-FFF2-40B4-BE49-F238E27FC236}">
                <a16:creationId xmlns:a16="http://schemas.microsoft.com/office/drawing/2014/main" id="{26BC0A27-590D-4858-9A13-62ECA3868573}"/>
              </a:ext>
            </a:extLst>
          </p:cNvPr>
          <p:cNvPicPr>
            <a:picLocks noChangeAspect="1"/>
          </p:cNvPicPr>
          <p:nvPr/>
        </p:nvPicPr>
        <p:blipFill>
          <a:blip r:embed="rId3" cstate="hqprint">
            <a:extLst>
              <a:ext uri="{28A0092B-C50C-407E-A947-70E740481C1C}">
                <a14:useLocalDpi xmlns:a14="http://schemas.microsoft.com/office/drawing/2010/main" val="0"/>
              </a:ext>
            </a:extLst>
          </a:blip>
          <a:srcRect l="1195" r="1195"/>
          <a:stretch>
            <a:fillRect/>
          </a:stretch>
        </p:blipFill>
        <p:spPr>
          <a:xfrm>
            <a:off x="304559" y="1572570"/>
            <a:ext cx="2397463" cy="2731287"/>
          </a:xfrm>
          <a:prstGeom prst="rect">
            <a:avLst/>
          </a:prstGeom>
        </p:spPr>
      </p:pic>
      <p:sp>
        <p:nvSpPr>
          <p:cNvPr id="8" name="TextBox 7">
            <a:extLst>
              <a:ext uri="{FF2B5EF4-FFF2-40B4-BE49-F238E27FC236}">
                <a16:creationId xmlns:a16="http://schemas.microsoft.com/office/drawing/2014/main" id="{510CE021-052D-4E6E-AEA4-4FE6783423E3}"/>
              </a:ext>
            </a:extLst>
          </p:cNvPr>
          <p:cNvSpPr txBox="1"/>
          <p:nvPr/>
        </p:nvSpPr>
        <p:spPr>
          <a:xfrm>
            <a:off x="2834591" y="1213538"/>
            <a:ext cx="3128840" cy="3447098"/>
          </a:xfrm>
          <a:prstGeom prst="rect">
            <a:avLst/>
          </a:prstGeom>
          <a:noFill/>
        </p:spPr>
        <p:txBody>
          <a:bodyPr wrap="square" rtlCol="0">
            <a:spAutoFit/>
          </a:bodyPr>
          <a:lstStyle/>
          <a:p>
            <a:pPr algn="ctr"/>
            <a:r>
              <a:rPr lang="en-GB" sz="2000" b="1" dirty="0">
                <a:solidFill>
                  <a:srgbClr val="143960"/>
                </a:solidFill>
              </a:rPr>
              <a:t>Financial wellbeing is about feeling secure and in control. It is about making the most of your money day to day, dealing with the unexpected, and being on track for a healthy financial future. In short: financially resilient, confident and empowered.</a:t>
            </a:r>
          </a:p>
          <a:p>
            <a:endParaRPr lang="en-GB" b="1" dirty="0">
              <a:solidFill>
                <a:schemeClr val="bg1"/>
              </a:solidFill>
            </a:endParaRPr>
          </a:p>
        </p:txBody>
      </p:sp>
      <p:sp>
        <p:nvSpPr>
          <p:cNvPr id="10" name="TextBox 9">
            <a:extLst>
              <a:ext uri="{FF2B5EF4-FFF2-40B4-BE49-F238E27FC236}">
                <a16:creationId xmlns:a16="http://schemas.microsoft.com/office/drawing/2014/main" id="{8BD0D94A-3A90-4738-BE49-AC7DE09ECB03}"/>
              </a:ext>
            </a:extLst>
          </p:cNvPr>
          <p:cNvSpPr txBox="1"/>
          <p:nvPr/>
        </p:nvSpPr>
        <p:spPr>
          <a:xfrm>
            <a:off x="0" y="421519"/>
            <a:ext cx="5919247" cy="584775"/>
          </a:xfrm>
          <a:prstGeom prst="rect">
            <a:avLst/>
          </a:prstGeom>
          <a:solidFill>
            <a:srgbClr val="00B0F0"/>
          </a:solidFill>
        </p:spPr>
        <p:txBody>
          <a:bodyPr wrap="square">
            <a:spAutoFit/>
          </a:bodyPr>
          <a:lstStyle/>
          <a:p>
            <a:pPr marL="0" lvl="4" algn="ctr">
              <a:spcBef>
                <a:spcPts val="450"/>
              </a:spcBef>
            </a:pPr>
            <a:r>
              <a:rPr lang="en-GB" sz="3200" b="1" dirty="0">
                <a:solidFill>
                  <a:schemeClr val="bg1"/>
                </a:solidFill>
              </a:rPr>
              <a:t>Financial wellbeing</a:t>
            </a:r>
          </a:p>
        </p:txBody>
      </p:sp>
      <p:sp>
        <p:nvSpPr>
          <p:cNvPr id="11" name="TextBox 10">
            <a:extLst>
              <a:ext uri="{FF2B5EF4-FFF2-40B4-BE49-F238E27FC236}">
                <a16:creationId xmlns:a16="http://schemas.microsoft.com/office/drawing/2014/main" id="{134DCD83-4A08-4BBB-B70A-4E1E454A5C95}"/>
              </a:ext>
            </a:extLst>
          </p:cNvPr>
          <p:cNvSpPr txBox="1"/>
          <p:nvPr/>
        </p:nvSpPr>
        <p:spPr>
          <a:xfrm>
            <a:off x="6228570" y="462552"/>
            <a:ext cx="5919248" cy="584775"/>
          </a:xfrm>
          <a:prstGeom prst="rect">
            <a:avLst/>
          </a:prstGeom>
          <a:solidFill>
            <a:srgbClr val="143960"/>
          </a:solidFill>
          <a:ln>
            <a:solidFill>
              <a:srgbClr val="143960"/>
            </a:solidFill>
          </a:ln>
        </p:spPr>
        <p:txBody>
          <a:bodyPr wrap="square">
            <a:spAutoFit/>
          </a:bodyPr>
          <a:lstStyle/>
          <a:p>
            <a:pPr algn="ctr"/>
            <a:r>
              <a:rPr lang="en-US" sz="3200" b="1" dirty="0">
                <a:solidFill>
                  <a:schemeClr val="bg1"/>
                </a:solidFill>
              </a:rPr>
              <a:t>Mental wellbeing</a:t>
            </a:r>
            <a:endParaRPr lang="en-US" sz="3200" b="1" i="0" dirty="0">
              <a:solidFill>
                <a:schemeClr val="bg1"/>
              </a:solidFill>
              <a:effectLst/>
            </a:endParaRPr>
          </a:p>
        </p:txBody>
      </p:sp>
      <p:sp>
        <p:nvSpPr>
          <p:cNvPr id="12" name="TextBox 11">
            <a:extLst>
              <a:ext uri="{FF2B5EF4-FFF2-40B4-BE49-F238E27FC236}">
                <a16:creationId xmlns:a16="http://schemas.microsoft.com/office/drawing/2014/main" id="{CAE128F4-0A79-4DDB-9742-93F7E227E71A}"/>
              </a:ext>
            </a:extLst>
          </p:cNvPr>
          <p:cNvSpPr txBox="1"/>
          <p:nvPr/>
        </p:nvSpPr>
        <p:spPr>
          <a:xfrm>
            <a:off x="8939932" y="1136198"/>
            <a:ext cx="3236804" cy="3477875"/>
          </a:xfrm>
          <a:prstGeom prst="rect">
            <a:avLst/>
          </a:prstGeom>
          <a:noFill/>
        </p:spPr>
        <p:txBody>
          <a:bodyPr wrap="square" lIns="91440" tIns="45720" rIns="91440" bIns="45720" rtlCol="0" anchor="t">
            <a:spAutoFit/>
          </a:bodyPr>
          <a:lstStyle/>
          <a:p>
            <a:pPr algn="ctr"/>
            <a:r>
              <a:rPr lang="en-GB" sz="2000" b="1" dirty="0">
                <a:solidFill>
                  <a:srgbClr val="143960"/>
                </a:solidFill>
                <a:cs typeface="Calibri"/>
              </a:rPr>
              <a:t>Mental health is not just the absence of mental disorder. It is defined as a state of well-being in which every individual realises his or her own potential, can cope with the normal stresses of life, can work productively and fruitfully, and is able to make a contribution to her or his community.</a:t>
            </a:r>
            <a:endParaRPr lang="en-US" b="1" dirty="0">
              <a:solidFill>
                <a:srgbClr val="143960"/>
              </a:solidFill>
            </a:endParaRPr>
          </a:p>
        </p:txBody>
      </p:sp>
      <p:pic>
        <p:nvPicPr>
          <p:cNvPr id="15" name="Picture 14" descr="Young woman in nature">
            <a:extLst>
              <a:ext uri="{FF2B5EF4-FFF2-40B4-BE49-F238E27FC236}">
                <a16:creationId xmlns:a16="http://schemas.microsoft.com/office/drawing/2014/main" id="{49B6B139-8D0C-480A-9360-7AF3D22AFC6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6445" r="15026"/>
          <a:stretch/>
        </p:blipFill>
        <p:spPr>
          <a:xfrm>
            <a:off x="6401736" y="1572570"/>
            <a:ext cx="2395906" cy="2729033"/>
          </a:xfrm>
          <a:prstGeom prst="rect">
            <a:avLst/>
          </a:prstGeom>
        </p:spPr>
      </p:pic>
      <p:cxnSp>
        <p:nvCxnSpPr>
          <p:cNvPr id="16" name="Straight Connector 15">
            <a:extLst>
              <a:ext uri="{FF2B5EF4-FFF2-40B4-BE49-F238E27FC236}">
                <a16:creationId xmlns:a16="http://schemas.microsoft.com/office/drawing/2014/main" id="{0DBC2B88-01F4-4709-B926-E2CD907CE823}"/>
              </a:ext>
            </a:extLst>
          </p:cNvPr>
          <p:cNvCxnSpPr>
            <a:cxnSpLocks/>
          </p:cNvCxnSpPr>
          <p:nvPr/>
        </p:nvCxnSpPr>
        <p:spPr>
          <a:xfrm>
            <a:off x="6096000" y="758174"/>
            <a:ext cx="0" cy="5806561"/>
          </a:xfrm>
          <a:prstGeom prst="line">
            <a:avLst/>
          </a:prstGeom>
          <a:ln>
            <a:solidFill>
              <a:srgbClr val="FFC000"/>
            </a:solidFill>
          </a:ln>
        </p:spPr>
        <p:style>
          <a:lnRef idx="3">
            <a:schemeClr val="accent1"/>
          </a:lnRef>
          <a:fillRef idx="0">
            <a:schemeClr val="accent1"/>
          </a:fillRef>
          <a:effectRef idx="2">
            <a:schemeClr val="accent1"/>
          </a:effectRef>
          <a:fontRef idx="minor">
            <a:schemeClr val="tx1"/>
          </a:fontRef>
        </p:style>
      </p:cxnSp>
      <p:graphicFrame>
        <p:nvGraphicFramePr>
          <p:cNvPr id="2" name="Diagram 1">
            <a:extLst>
              <a:ext uri="{FF2B5EF4-FFF2-40B4-BE49-F238E27FC236}">
                <a16:creationId xmlns:a16="http://schemas.microsoft.com/office/drawing/2014/main" id="{E1F262F1-F4E3-B4B2-20A0-8955EEE57106}"/>
              </a:ext>
            </a:extLst>
          </p:cNvPr>
          <p:cNvGraphicFramePr/>
          <p:nvPr/>
        </p:nvGraphicFramePr>
        <p:xfrm>
          <a:off x="2823482" y="4479344"/>
          <a:ext cx="6533927" cy="20853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96889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2FC5C2-D96D-458D-B290-9DB6A7B6BCD0}"/>
              </a:ext>
            </a:extLst>
          </p:cNvPr>
          <p:cNvSpPr/>
          <p:nvPr/>
        </p:nvSpPr>
        <p:spPr>
          <a:xfrm>
            <a:off x="7711986" y="0"/>
            <a:ext cx="4480013" cy="5390148"/>
          </a:xfrm>
          <a:prstGeom prst="rect">
            <a:avLst/>
          </a:prstGeom>
          <a:solidFill>
            <a:srgbClr val="0434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1153E5"/>
              </a:solidFill>
              <a:effectLst/>
              <a:uLnTx/>
              <a:uFillTx/>
              <a:latin typeface="Calibri Light"/>
              <a:ea typeface="+mn-ea"/>
              <a:cs typeface="+mn-cs"/>
            </a:endParaRPr>
          </a:p>
        </p:txBody>
      </p:sp>
      <p:sp>
        <p:nvSpPr>
          <p:cNvPr id="6" name="Slide Number Placeholder 5">
            <a:extLst>
              <a:ext uri="{FF2B5EF4-FFF2-40B4-BE49-F238E27FC236}">
                <a16:creationId xmlns:a16="http://schemas.microsoft.com/office/drawing/2014/main" id="{81974909-FF41-418A-906C-1D9DBB1906B7}"/>
              </a:ext>
            </a:extLst>
          </p:cNvPr>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DE7B988-3E9B-4B27-B2CF-40215B35F356}" type="slidenum">
              <a:rPr kumimoji="0" lang="en-GB" sz="1200" b="0" i="0" u="none" strike="noStrike" kern="1200" cap="none" spc="0" normalizeH="0" baseline="0" noProof="0" smtClean="0">
                <a:ln>
                  <a:noFill/>
                </a:ln>
                <a:solidFill>
                  <a:srgbClr val="808080"/>
                </a:solidFill>
                <a:effectLst/>
                <a:uLnTx/>
                <a:uFillTx/>
                <a:latin typeface="Calibri 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srgbClr val="808080"/>
              </a:solidFill>
              <a:effectLst/>
              <a:uLnTx/>
              <a:uFillTx/>
              <a:latin typeface="Calibri Light"/>
              <a:ea typeface="+mn-ea"/>
              <a:cs typeface="+mn-cs"/>
            </a:endParaRPr>
          </a:p>
        </p:txBody>
      </p:sp>
      <p:pic>
        <p:nvPicPr>
          <p:cNvPr id="7" name="Picture 6" descr="A person sitting at a table in front of a window&#10;&#10;Description automatically generated">
            <a:extLst>
              <a:ext uri="{FF2B5EF4-FFF2-40B4-BE49-F238E27FC236}">
                <a16:creationId xmlns:a16="http://schemas.microsoft.com/office/drawing/2014/main" id="{6CB5D2D1-8A02-4A1A-89B8-1898BA0108BE}"/>
              </a:ext>
            </a:extLst>
          </p:cNvPr>
          <p:cNvPicPr>
            <a:picLocks noChangeAspect="1"/>
          </p:cNvPicPr>
          <p:nvPr/>
        </p:nvPicPr>
        <p:blipFill rotWithShape="1">
          <a:blip r:embed="rId3">
            <a:extLst>
              <a:ext uri="{28A0092B-C50C-407E-A947-70E740481C1C}">
                <a14:useLocalDpi xmlns:a14="http://schemas.microsoft.com/office/drawing/2010/main" val="0"/>
              </a:ext>
            </a:extLst>
          </a:blip>
          <a:srcRect t="14770" r="24059" b="6632"/>
          <a:stretch/>
        </p:blipFill>
        <p:spPr>
          <a:xfrm>
            <a:off x="0" y="0"/>
            <a:ext cx="7812000" cy="5390147"/>
          </a:xfrm>
          <a:prstGeom prst="rect">
            <a:avLst/>
          </a:prstGeom>
        </p:spPr>
      </p:pic>
      <p:sp>
        <p:nvSpPr>
          <p:cNvPr id="8" name="Title 1">
            <a:extLst>
              <a:ext uri="{FF2B5EF4-FFF2-40B4-BE49-F238E27FC236}">
                <a16:creationId xmlns:a16="http://schemas.microsoft.com/office/drawing/2014/main" id="{0E56E02B-82D6-48DE-948B-89292571D239}"/>
              </a:ext>
            </a:extLst>
          </p:cNvPr>
          <p:cNvSpPr>
            <a:spLocks noGrp="1"/>
          </p:cNvSpPr>
          <p:nvPr>
            <p:ph type="title"/>
          </p:nvPr>
        </p:nvSpPr>
        <p:spPr>
          <a:xfrm>
            <a:off x="8364500" y="800147"/>
            <a:ext cx="3310020" cy="3060000"/>
          </a:xfrm>
        </p:spPr>
        <p:txBody>
          <a:bodyPr>
            <a:normAutofit fontScale="90000"/>
          </a:bodyPr>
          <a:lstStyle/>
          <a:p>
            <a:pPr>
              <a:lnSpc>
                <a:spcPct val="100000"/>
              </a:lnSpc>
            </a:pPr>
            <a:r>
              <a:rPr lang="en-GB" b="0"/>
              <a:t>With many grappling with cost-of-living pressures and the challenges of managing their money in uncertain times, it is no surprise that 19 million people in the UK feel worried when thinking about their financial situation.</a:t>
            </a:r>
          </a:p>
        </p:txBody>
      </p:sp>
      <p:pic>
        <p:nvPicPr>
          <p:cNvPr id="3" name="Picture 2">
            <a:extLst>
              <a:ext uri="{FF2B5EF4-FFF2-40B4-BE49-F238E27FC236}">
                <a16:creationId xmlns:a16="http://schemas.microsoft.com/office/drawing/2014/main" id="{B46D1220-21FB-97FE-67BE-F1A9A171AAC5}"/>
              </a:ext>
            </a:extLst>
          </p:cNvPr>
          <p:cNvPicPr>
            <a:picLocks noChangeAspect="1"/>
          </p:cNvPicPr>
          <p:nvPr/>
        </p:nvPicPr>
        <p:blipFill>
          <a:blip r:embed="rId4"/>
          <a:stretch>
            <a:fillRect/>
          </a:stretch>
        </p:blipFill>
        <p:spPr>
          <a:xfrm>
            <a:off x="7286221" y="514456"/>
            <a:ext cx="4905779" cy="4361233"/>
          </a:xfrm>
          <a:prstGeom prst="rect">
            <a:avLst/>
          </a:prstGeom>
        </p:spPr>
      </p:pic>
    </p:spTree>
    <p:extLst>
      <p:ext uri="{BB962C8B-B14F-4D97-AF65-F5344CB8AC3E}">
        <p14:creationId xmlns:p14="http://schemas.microsoft.com/office/powerpoint/2010/main" val="2463548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4D35DB-C1B9-4572-AC20-B496C71B8D9B}"/>
              </a:ext>
            </a:extLst>
          </p:cNvPr>
          <p:cNvSpPr>
            <a:spLocks noGrp="1"/>
          </p:cNvSpPr>
          <p:nvPr>
            <p:ph type="sldNum" sz="quarter" idx="12"/>
          </p:nvPr>
        </p:nvSpPr>
        <p:spPr/>
        <p:txBody>
          <a:bodyPr/>
          <a:lstStyle/>
          <a:p>
            <a:pPr defTabSz="685800">
              <a:defRPr/>
            </a:pPr>
            <a:fld id="{85452B25-2BA5-41FF-9718-90E0D58FDD67}" type="slidenum">
              <a:rPr lang="en-GB" sz="900">
                <a:solidFill>
                  <a:srgbClr val="143960"/>
                </a:solidFill>
                <a:latin typeface="Calibri"/>
              </a:rPr>
              <a:pPr defTabSz="685800">
                <a:defRPr/>
              </a:pPr>
              <a:t>6</a:t>
            </a:fld>
            <a:endParaRPr lang="en-GB" sz="900">
              <a:solidFill>
                <a:srgbClr val="143960"/>
              </a:solidFill>
              <a:latin typeface="Calibri"/>
            </a:endParaRPr>
          </a:p>
        </p:txBody>
      </p:sp>
      <p:sp>
        <p:nvSpPr>
          <p:cNvPr id="6" name="Content Placeholder 5">
            <a:extLst>
              <a:ext uri="{FF2B5EF4-FFF2-40B4-BE49-F238E27FC236}">
                <a16:creationId xmlns:a16="http://schemas.microsoft.com/office/drawing/2014/main" id="{0C71E3EF-0158-4AA1-B6FF-2E7B852991DA}"/>
              </a:ext>
            </a:extLst>
          </p:cNvPr>
          <p:cNvSpPr>
            <a:spLocks noGrp="1"/>
          </p:cNvSpPr>
          <p:nvPr>
            <p:ph idx="1"/>
          </p:nvPr>
        </p:nvSpPr>
        <p:spPr>
          <a:xfrm>
            <a:off x="2843570" y="5516884"/>
            <a:ext cx="6182810" cy="618899"/>
          </a:xfrm>
        </p:spPr>
        <p:txBody>
          <a:bodyPr>
            <a:normAutofit/>
          </a:bodyPr>
          <a:lstStyle/>
          <a:p>
            <a:r>
              <a:rPr lang="en-GB" sz="3000" b="1" dirty="0">
                <a:solidFill>
                  <a:schemeClr val="accent2"/>
                </a:solidFill>
                <a:hlinkClick r:id="rId3">
                  <a:extLst>
                    <a:ext uri="{A12FA001-AC4F-418D-AE19-62706E023703}">
                      <ahyp:hlinkClr xmlns:ahyp="http://schemas.microsoft.com/office/drawing/2018/hyperlinkcolor" val="tx"/>
                    </a:ext>
                  </a:extLst>
                </a:hlinkClick>
              </a:rPr>
              <a:t>https://www.moneyhelper.org.uk/en</a:t>
            </a:r>
            <a:r>
              <a:rPr lang="en-GB" sz="3000" b="1" dirty="0">
                <a:solidFill>
                  <a:schemeClr val="accent2"/>
                </a:solidFill>
              </a:rPr>
              <a:t> </a:t>
            </a:r>
          </a:p>
        </p:txBody>
      </p:sp>
      <p:pic>
        <p:nvPicPr>
          <p:cNvPr id="7" name="Picture 6">
            <a:extLst>
              <a:ext uri="{FF2B5EF4-FFF2-40B4-BE49-F238E27FC236}">
                <a16:creationId xmlns:a16="http://schemas.microsoft.com/office/drawing/2014/main" id="{0BFD162C-EFFE-4541-905F-A5E0F953FAA9}"/>
              </a:ext>
            </a:extLst>
          </p:cNvPr>
          <p:cNvPicPr>
            <a:picLocks noChangeAspect="1"/>
          </p:cNvPicPr>
          <p:nvPr/>
        </p:nvPicPr>
        <p:blipFill>
          <a:blip r:embed="rId4"/>
          <a:stretch>
            <a:fillRect/>
          </a:stretch>
        </p:blipFill>
        <p:spPr>
          <a:xfrm>
            <a:off x="163759" y="1351722"/>
            <a:ext cx="11426216" cy="3330742"/>
          </a:xfrm>
          <a:prstGeom prst="rect">
            <a:avLst/>
          </a:prstGeom>
        </p:spPr>
      </p:pic>
      <p:sp>
        <p:nvSpPr>
          <p:cNvPr id="3" name="Title 3">
            <a:extLst>
              <a:ext uri="{FF2B5EF4-FFF2-40B4-BE49-F238E27FC236}">
                <a16:creationId xmlns:a16="http://schemas.microsoft.com/office/drawing/2014/main" id="{BB4820E5-D0A9-1828-E356-3CD89286D6FD}"/>
              </a:ext>
            </a:extLst>
          </p:cNvPr>
          <p:cNvSpPr txBox="1">
            <a:spLocks/>
          </p:cNvSpPr>
          <p:nvPr/>
        </p:nvSpPr>
        <p:spPr>
          <a:xfrm>
            <a:off x="2112201" y="4142167"/>
            <a:ext cx="9097011" cy="1211003"/>
          </a:xfrm>
          <a:prstGeom prst="rect">
            <a:avLst/>
          </a:prstGeom>
        </p:spPr>
        <p:txBody>
          <a:bodyPr vert="horz" lIns="0" tIns="0" rIns="0" bIns="0" rtlCol="0" anchor="t" anchorCtr="0">
            <a:normAutofit/>
          </a:bodyPr>
          <a:lstStyle>
            <a:lvl1pPr algn="l" defTabSz="685800" rtl="0" eaLnBrk="1" latinLnBrk="0" hangingPunct="1">
              <a:lnSpc>
                <a:spcPts val="3200"/>
              </a:lnSpc>
              <a:spcBef>
                <a:spcPct val="0"/>
              </a:spcBef>
              <a:buNone/>
              <a:defRPr sz="3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solidFill>
                  <a:srgbClr val="0F19A0"/>
                </a:solidFill>
              </a:rPr>
              <a:t>MoneyHelper </a:t>
            </a:r>
            <a:r>
              <a:rPr lang="en-GB" b="0" dirty="0">
                <a:solidFill>
                  <a:srgbClr val="0F19A0"/>
                </a:solidFill>
              </a:rPr>
              <a:t>–</a:t>
            </a:r>
            <a:r>
              <a:rPr lang="en-GB" dirty="0">
                <a:solidFill>
                  <a:srgbClr val="0F19A0"/>
                </a:solidFill>
              </a:rPr>
              <a:t> </a:t>
            </a:r>
            <a:r>
              <a:rPr lang="en-GB" b="0" dirty="0">
                <a:solidFill>
                  <a:srgbClr val="0F19A0"/>
                </a:solidFill>
              </a:rPr>
              <a:t>free, impartial, unbiased support, Information and guidance. </a:t>
            </a:r>
          </a:p>
        </p:txBody>
      </p:sp>
    </p:spTree>
    <p:extLst>
      <p:ext uri="{BB962C8B-B14F-4D97-AF65-F5344CB8AC3E}">
        <p14:creationId xmlns:p14="http://schemas.microsoft.com/office/powerpoint/2010/main" val="2109719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4D35DB-C1B9-4572-AC20-B496C71B8D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4ECF1B03-F198-48F9-B3B7-ACBB4F959678}"/>
              </a:ext>
            </a:extLst>
          </p:cNvPr>
          <p:cNvPicPr>
            <a:picLocks noChangeAspect="1"/>
          </p:cNvPicPr>
          <p:nvPr/>
        </p:nvPicPr>
        <p:blipFill>
          <a:blip r:embed="rId3"/>
          <a:stretch>
            <a:fillRect/>
          </a:stretch>
        </p:blipFill>
        <p:spPr>
          <a:xfrm>
            <a:off x="666879" y="1190618"/>
            <a:ext cx="10717563" cy="5318246"/>
          </a:xfrm>
          <a:prstGeom prst="rect">
            <a:avLst/>
          </a:prstGeom>
        </p:spPr>
      </p:pic>
      <p:sp>
        <p:nvSpPr>
          <p:cNvPr id="13" name="Title 1">
            <a:extLst>
              <a:ext uri="{FF2B5EF4-FFF2-40B4-BE49-F238E27FC236}">
                <a16:creationId xmlns:a16="http://schemas.microsoft.com/office/drawing/2014/main" id="{F2A9B73C-2468-4844-9085-A86D326975C7}"/>
              </a:ext>
            </a:extLst>
          </p:cNvPr>
          <p:cNvSpPr>
            <a:spLocks noGrp="1"/>
          </p:cNvSpPr>
          <p:nvPr>
            <p:ph type="title"/>
          </p:nvPr>
        </p:nvSpPr>
        <p:spPr>
          <a:xfrm>
            <a:off x="432000" y="349136"/>
            <a:ext cx="9097011" cy="665018"/>
          </a:xfrm>
        </p:spPr>
        <p:txBody>
          <a:bodyPr>
            <a:normAutofit/>
          </a:bodyPr>
          <a:lstStyle/>
          <a:p>
            <a:r>
              <a:rPr lang="en-GB" sz="3600" dirty="0"/>
              <a:t>MoneyHelper website - introduction</a:t>
            </a:r>
          </a:p>
        </p:txBody>
      </p:sp>
      <p:sp>
        <p:nvSpPr>
          <p:cNvPr id="6" name="TextBox 5">
            <a:extLst>
              <a:ext uri="{FF2B5EF4-FFF2-40B4-BE49-F238E27FC236}">
                <a16:creationId xmlns:a16="http://schemas.microsoft.com/office/drawing/2014/main" id="{E77262BF-60AB-4D4D-9C02-5F427D6CB50B}"/>
              </a:ext>
            </a:extLst>
          </p:cNvPr>
          <p:cNvSpPr txBox="1"/>
          <p:nvPr/>
        </p:nvSpPr>
        <p:spPr>
          <a:xfrm>
            <a:off x="3899519" y="5978204"/>
            <a:ext cx="4392962" cy="338554"/>
          </a:xfrm>
          <a:prstGeom prst="rect">
            <a:avLst/>
          </a:prstGeom>
          <a:noFill/>
        </p:spPr>
        <p:txBody>
          <a:bodyPr wrap="square" rtlCol="0">
            <a:spAutoFit/>
          </a:bodyPr>
          <a:lstStyle/>
          <a:p>
            <a:r>
              <a:rPr lang="en-GB" sz="1600" b="1" dirty="0">
                <a:solidFill>
                  <a:schemeClr val="accent2"/>
                </a:solidFill>
                <a:hlinkClick r:id="rId4">
                  <a:extLst>
                    <a:ext uri="{A12FA001-AC4F-418D-AE19-62706E023703}">
                      <ahyp:hlinkClr xmlns:ahyp="http://schemas.microsoft.com/office/drawing/2018/hyperlinkcolor" val="tx"/>
                    </a:ext>
                  </a:extLst>
                </a:hlinkClick>
              </a:rPr>
              <a:t>https://www.moneyhelper.org.uk/en</a:t>
            </a:r>
            <a:r>
              <a:rPr lang="en-GB" sz="1600" b="1" dirty="0">
                <a:solidFill>
                  <a:schemeClr val="accent2"/>
                </a:solidFill>
              </a:rPr>
              <a:t> </a:t>
            </a:r>
          </a:p>
        </p:txBody>
      </p:sp>
    </p:spTree>
    <p:extLst>
      <p:ext uri="{BB962C8B-B14F-4D97-AF65-F5344CB8AC3E}">
        <p14:creationId xmlns:p14="http://schemas.microsoft.com/office/powerpoint/2010/main" val="2529371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20890-F022-1B5D-1124-FF7D40AA121F}"/>
              </a:ext>
            </a:extLst>
          </p:cNvPr>
          <p:cNvSpPr>
            <a:spLocks noGrp="1"/>
          </p:cNvSpPr>
          <p:nvPr>
            <p:ph type="title"/>
          </p:nvPr>
        </p:nvSpPr>
        <p:spPr>
          <a:xfrm>
            <a:off x="432000" y="479685"/>
            <a:ext cx="10934075" cy="1211003"/>
          </a:xfrm>
        </p:spPr>
        <p:txBody>
          <a:bodyPr anchor="t">
            <a:normAutofit/>
          </a:bodyPr>
          <a:lstStyle/>
          <a:p>
            <a:r>
              <a:rPr lang="en-GB" dirty="0"/>
              <a:t>Cost of Living help, your questions answered </a:t>
            </a:r>
          </a:p>
        </p:txBody>
      </p:sp>
      <p:sp>
        <p:nvSpPr>
          <p:cNvPr id="5" name="Slide Number Placeholder 4">
            <a:extLst>
              <a:ext uri="{FF2B5EF4-FFF2-40B4-BE49-F238E27FC236}">
                <a16:creationId xmlns:a16="http://schemas.microsoft.com/office/drawing/2014/main" id="{BD39E8B9-CAC8-8F70-46BD-C4E7ECEB9938}"/>
              </a:ext>
            </a:extLst>
          </p:cNvPr>
          <p:cNvSpPr>
            <a:spLocks noGrp="1"/>
          </p:cNvSpPr>
          <p:nvPr>
            <p:ph type="sldNum" sz="quarter" idx="12"/>
          </p:nvPr>
        </p:nvSpPr>
        <p:spPr>
          <a:xfrm>
            <a:off x="8610600" y="6332400"/>
            <a:ext cx="3170976" cy="365125"/>
          </a:xfrm>
        </p:spPr>
        <p:txBody>
          <a:bodyPr anchor="ctr">
            <a:normAutofit/>
          </a:bodyPr>
          <a:lstStyle/>
          <a:p>
            <a:pPr>
              <a:spcAft>
                <a:spcPts val="600"/>
              </a:spcAft>
            </a:pPr>
            <a:fld id="{85452B25-2BA5-41FF-9718-90E0D58FDD67}" type="slidenum">
              <a:rPr lang="en-GB" smtClean="0"/>
              <a:pPr>
                <a:spcAft>
                  <a:spcPts val="600"/>
                </a:spcAft>
              </a:pPr>
              <a:t>8</a:t>
            </a:fld>
            <a:endParaRPr lang="en-GB" dirty="0"/>
          </a:p>
        </p:txBody>
      </p:sp>
      <p:sp>
        <p:nvSpPr>
          <p:cNvPr id="17" name="Text Placeholder 5">
            <a:extLst>
              <a:ext uri="{FF2B5EF4-FFF2-40B4-BE49-F238E27FC236}">
                <a16:creationId xmlns:a16="http://schemas.microsoft.com/office/drawing/2014/main" id="{2F553F69-C914-A36C-C204-9D0862E8DE97}"/>
              </a:ext>
            </a:extLst>
          </p:cNvPr>
          <p:cNvSpPr>
            <a:spLocks noGrp="1"/>
          </p:cNvSpPr>
          <p:nvPr>
            <p:ph type="body" sz="quarter" idx="13"/>
          </p:nvPr>
        </p:nvSpPr>
        <p:spPr>
          <a:xfrm>
            <a:off x="8140589" y="1978025"/>
            <a:ext cx="3640250" cy="4198938"/>
          </a:xfrm>
        </p:spPr>
        <p:txBody>
          <a:bodyPr/>
          <a:lstStyle/>
          <a:p>
            <a:endParaRPr lang="en-US" dirty="0"/>
          </a:p>
        </p:txBody>
      </p:sp>
      <p:pic>
        <p:nvPicPr>
          <p:cNvPr id="9" name="Picture 8">
            <a:extLst>
              <a:ext uri="{FF2B5EF4-FFF2-40B4-BE49-F238E27FC236}">
                <a16:creationId xmlns:a16="http://schemas.microsoft.com/office/drawing/2014/main" id="{79E8AC6A-E3E0-88A4-D593-A693EDC50744}"/>
              </a:ext>
            </a:extLst>
          </p:cNvPr>
          <p:cNvPicPr>
            <a:picLocks noChangeAspect="1"/>
          </p:cNvPicPr>
          <p:nvPr/>
        </p:nvPicPr>
        <p:blipFill>
          <a:blip r:embed="rId3"/>
          <a:stretch>
            <a:fillRect/>
          </a:stretch>
        </p:blipFill>
        <p:spPr>
          <a:xfrm>
            <a:off x="6713090" y="1686936"/>
            <a:ext cx="4955954" cy="2324607"/>
          </a:xfrm>
          <a:prstGeom prst="rect">
            <a:avLst/>
          </a:prstGeom>
        </p:spPr>
      </p:pic>
      <p:pic>
        <p:nvPicPr>
          <p:cNvPr id="11" name="Picture 10">
            <a:extLst>
              <a:ext uri="{FF2B5EF4-FFF2-40B4-BE49-F238E27FC236}">
                <a16:creationId xmlns:a16="http://schemas.microsoft.com/office/drawing/2014/main" id="{E88BB755-73C9-4C92-D015-60C95DA06AAA}"/>
              </a:ext>
            </a:extLst>
          </p:cNvPr>
          <p:cNvPicPr>
            <a:picLocks noChangeAspect="1"/>
          </p:cNvPicPr>
          <p:nvPr/>
        </p:nvPicPr>
        <p:blipFill>
          <a:blip r:embed="rId4"/>
          <a:stretch>
            <a:fillRect/>
          </a:stretch>
        </p:blipFill>
        <p:spPr>
          <a:xfrm>
            <a:off x="6739685" y="3941298"/>
            <a:ext cx="2451382" cy="2461347"/>
          </a:xfrm>
          <a:prstGeom prst="rect">
            <a:avLst/>
          </a:prstGeom>
        </p:spPr>
      </p:pic>
      <p:pic>
        <p:nvPicPr>
          <p:cNvPr id="14" name="Picture 13">
            <a:extLst>
              <a:ext uri="{FF2B5EF4-FFF2-40B4-BE49-F238E27FC236}">
                <a16:creationId xmlns:a16="http://schemas.microsoft.com/office/drawing/2014/main" id="{AD2248B5-7F34-C5CD-FEDE-F962B076F072}"/>
              </a:ext>
            </a:extLst>
          </p:cNvPr>
          <p:cNvPicPr>
            <a:picLocks noChangeAspect="1"/>
          </p:cNvPicPr>
          <p:nvPr/>
        </p:nvPicPr>
        <p:blipFill>
          <a:blip r:embed="rId5"/>
          <a:stretch>
            <a:fillRect/>
          </a:stretch>
        </p:blipFill>
        <p:spPr>
          <a:xfrm>
            <a:off x="9335187" y="4011543"/>
            <a:ext cx="2423213" cy="2328633"/>
          </a:xfrm>
          <a:prstGeom prst="rect">
            <a:avLst/>
          </a:prstGeom>
        </p:spPr>
      </p:pic>
      <p:pic>
        <p:nvPicPr>
          <p:cNvPr id="19" name="Content Placeholder 18">
            <a:extLst>
              <a:ext uri="{FF2B5EF4-FFF2-40B4-BE49-F238E27FC236}">
                <a16:creationId xmlns:a16="http://schemas.microsoft.com/office/drawing/2014/main" id="{8E9027D1-AA2D-E3B4-3090-3A3021948AC1}"/>
              </a:ext>
            </a:extLst>
          </p:cNvPr>
          <p:cNvPicPr>
            <a:picLocks noGrp="1" noChangeAspect="1"/>
          </p:cNvPicPr>
          <p:nvPr>
            <p:ph idx="1"/>
          </p:nvPr>
        </p:nvPicPr>
        <p:blipFill>
          <a:blip r:embed="rId6"/>
          <a:stretch>
            <a:fillRect/>
          </a:stretch>
        </p:blipFill>
        <p:spPr>
          <a:xfrm>
            <a:off x="802484" y="1151044"/>
            <a:ext cx="2770061" cy="5025919"/>
          </a:xfrm>
        </p:spPr>
      </p:pic>
      <p:pic>
        <p:nvPicPr>
          <p:cNvPr id="21" name="Picture 20">
            <a:extLst>
              <a:ext uri="{FF2B5EF4-FFF2-40B4-BE49-F238E27FC236}">
                <a16:creationId xmlns:a16="http://schemas.microsoft.com/office/drawing/2014/main" id="{AC863CFC-7CFD-CF67-A511-1F6D61FF75CD}"/>
              </a:ext>
            </a:extLst>
          </p:cNvPr>
          <p:cNvPicPr>
            <a:picLocks noChangeAspect="1"/>
          </p:cNvPicPr>
          <p:nvPr/>
        </p:nvPicPr>
        <p:blipFill>
          <a:blip r:embed="rId7"/>
          <a:stretch>
            <a:fillRect/>
          </a:stretch>
        </p:blipFill>
        <p:spPr>
          <a:xfrm>
            <a:off x="4223982" y="1772793"/>
            <a:ext cx="2391909" cy="2168505"/>
          </a:xfrm>
          <a:prstGeom prst="rect">
            <a:avLst/>
          </a:prstGeom>
        </p:spPr>
      </p:pic>
      <p:pic>
        <p:nvPicPr>
          <p:cNvPr id="23" name="Picture 22">
            <a:extLst>
              <a:ext uri="{FF2B5EF4-FFF2-40B4-BE49-F238E27FC236}">
                <a16:creationId xmlns:a16="http://schemas.microsoft.com/office/drawing/2014/main" id="{6EE9DBD4-617E-3B98-D7DC-1A938E715660}"/>
              </a:ext>
            </a:extLst>
          </p:cNvPr>
          <p:cNvPicPr>
            <a:picLocks noChangeAspect="1"/>
          </p:cNvPicPr>
          <p:nvPr/>
        </p:nvPicPr>
        <p:blipFill>
          <a:blip r:embed="rId8"/>
          <a:stretch>
            <a:fillRect/>
          </a:stretch>
        </p:blipFill>
        <p:spPr>
          <a:xfrm>
            <a:off x="4126751" y="4081791"/>
            <a:ext cx="2468814" cy="2250610"/>
          </a:xfrm>
          <a:prstGeom prst="rect">
            <a:avLst/>
          </a:prstGeom>
        </p:spPr>
      </p:pic>
      <p:sp>
        <p:nvSpPr>
          <p:cNvPr id="4" name="TextBox 3">
            <a:extLst>
              <a:ext uri="{FF2B5EF4-FFF2-40B4-BE49-F238E27FC236}">
                <a16:creationId xmlns:a16="http://schemas.microsoft.com/office/drawing/2014/main" id="{826360F2-4E1C-9B72-518C-585A5A7BA0FF}"/>
              </a:ext>
            </a:extLst>
          </p:cNvPr>
          <p:cNvSpPr txBox="1"/>
          <p:nvPr/>
        </p:nvSpPr>
        <p:spPr>
          <a:xfrm>
            <a:off x="4196812" y="1187567"/>
            <a:ext cx="7169263" cy="646331"/>
          </a:xfrm>
          <a:prstGeom prst="rect">
            <a:avLst/>
          </a:prstGeom>
          <a:noFill/>
        </p:spPr>
        <p:txBody>
          <a:bodyPr wrap="square">
            <a:spAutoFit/>
          </a:bodyPr>
          <a:lstStyle/>
          <a:p>
            <a:r>
              <a:rPr lang="en-GB" dirty="0">
                <a:solidFill>
                  <a:schemeClr val="bg1"/>
                </a:solidFill>
                <a:hlinkClick r:id="rId9"/>
              </a:rPr>
              <a:t>https://www.moneyhelper.org.uk/en/money-troubles/cost-of-living</a:t>
            </a:r>
            <a:endParaRPr lang="en-GB"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3017010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D03C055-4682-42BD-8472-F37B11FE54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452B25-2BA5-41FF-9718-90E0D58FDD67}" type="slidenum">
              <a:rPr kumimoji="0" lang="en-GB" sz="1200" b="1" i="0" u="none" strike="noStrike" kern="1200" cap="none" spc="0" normalizeH="0" baseline="0" noProof="0" smtClean="0">
                <a:ln>
                  <a:noFill/>
                </a:ln>
                <a:solidFill>
                  <a:srgbClr val="14396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1" i="0" u="none" strike="noStrike" kern="1200" cap="none" spc="0" normalizeH="0" baseline="0" noProof="0" dirty="0">
              <a:ln>
                <a:noFill/>
              </a:ln>
              <a:solidFill>
                <a:srgbClr val="143960"/>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AF797E2C-7404-4E16-939B-2FCF3F470BB2}"/>
              </a:ext>
            </a:extLst>
          </p:cNvPr>
          <p:cNvPicPr>
            <a:picLocks noChangeAspect="1"/>
          </p:cNvPicPr>
          <p:nvPr/>
        </p:nvPicPr>
        <p:blipFill>
          <a:blip r:embed="rId3"/>
          <a:stretch>
            <a:fillRect/>
          </a:stretch>
        </p:blipFill>
        <p:spPr>
          <a:xfrm>
            <a:off x="120460" y="-49279"/>
            <a:ext cx="4990602" cy="6858000"/>
          </a:xfrm>
          <a:prstGeom prst="rect">
            <a:avLst/>
          </a:prstGeom>
        </p:spPr>
      </p:pic>
      <p:pic>
        <p:nvPicPr>
          <p:cNvPr id="11" name="Picture 2">
            <a:extLst>
              <a:ext uri="{FF2B5EF4-FFF2-40B4-BE49-F238E27FC236}">
                <a16:creationId xmlns:a16="http://schemas.microsoft.com/office/drawing/2014/main" id="{7C5D328F-0E0D-4791-A270-D3794697CE67}"/>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653323" y="542025"/>
            <a:ext cx="1954629" cy="10027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CF3D0FA-47CB-41BD-A5E6-61F77C50499F}"/>
              </a:ext>
            </a:extLst>
          </p:cNvPr>
          <p:cNvPicPr>
            <a:picLocks noChangeAspect="1"/>
          </p:cNvPicPr>
          <p:nvPr/>
        </p:nvPicPr>
        <p:blipFill>
          <a:blip r:embed="rId5"/>
          <a:stretch>
            <a:fillRect/>
          </a:stretch>
        </p:blipFill>
        <p:spPr>
          <a:xfrm>
            <a:off x="5825475" y="147315"/>
            <a:ext cx="2652017" cy="4119976"/>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1DE699FA-D1AE-4F9A-AA75-A28EC2689443}"/>
              </a:ext>
            </a:extLst>
          </p:cNvPr>
          <p:cNvPicPr>
            <a:picLocks noChangeAspect="1"/>
          </p:cNvPicPr>
          <p:nvPr/>
        </p:nvPicPr>
        <p:blipFill>
          <a:blip r:embed="rId6"/>
          <a:stretch>
            <a:fillRect/>
          </a:stretch>
        </p:blipFill>
        <p:spPr>
          <a:xfrm>
            <a:off x="5828599" y="4481787"/>
            <a:ext cx="2655141" cy="2178046"/>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F68F7F1C-FEF7-47F5-B063-F1CFA01B8DF4}"/>
              </a:ext>
            </a:extLst>
          </p:cNvPr>
          <p:cNvPicPr>
            <a:picLocks noChangeAspect="1"/>
          </p:cNvPicPr>
          <p:nvPr/>
        </p:nvPicPr>
        <p:blipFill>
          <a:blip r:embed="rId7"/>
          <a:stretch>
            <a:fillRect/>
          </a:stretch>
        </p:blipFill>
        <p:spPr>
          <a:xfrm>
            <a:off x="9009442" y="2594194"/>
            <a:ext cx="2598510" cy="2375200"/>
          </a:xfrm>
          <a:prstGeom prst="rect">
            <a:avLst/>
          </a:prstGeom>
        </p:spPr>
      </p:pic>
      <p:sp>
        <p:nvSpPr>
          <p:cNvPr id="18" name="Title 1">
            <a:extLst>
              <a:ext uri="{FF2B5EF4-FFF2-40B4-BE49-F238E27FC236}">
                <a16:creationId xmlns:a16="http://schemas.microsoft.com/office/drawing/2014/main" id="{55C83FA5-9B15-47A9-AC9E-0134BD0C60F5}"/>
              </a:ext>
            </a:extLst>
          </p:cNvPr>
          <p:cNvSpPr txBox="1">
            <a:spLocks/>
          </p:cNvSpPr>
          <p:nvPr/>
        </p:nvSpPr>
        <p:spPr>
          <a:xfrm>
            <a:off x="485749" y="214104"/>
            <a:ext cx="3475486" cy="655841"/>
          </a:xfrm>
          <a:prstGeom prst="rect">
            <a:avLst/>
          </a:prstGeom>
        </p:spPr>
        <p:txBody>
          <a:bodyPr vert="horz" lIns="0" tIns="0" rIns="0" bIns="0" rtlCol="0" anchor="t" anchorCtr="0">
            <a:noAutofit/>
          </a:bodyPr>
          <a:lstStyle>
            <a:lvl1pPr algn="l" defTabSz="914400" rtl="0" eaLnBrk="1" latinLnBrk="0" hangingPunct="1">
              <a:lnSpc>
                <a:spcPts val="4600"/>
              </a:lnSpc>
              <a:spcBef>
                <a:spcPct val="0"/>
              </a:spcBef>
              <a:buNone/>
              <a:defRPr sz="4000" b="1"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a:ea typeface="+mj-ea"/>
                <a:cs typeface="+mj-cs"/>
              </a:rPr>
              <a:t>Money Guidance</a:t>
            </a:r>
          </a:p>
        </p:txBody>
      </p:sp>
      <p:sp>
        <p:nvSpPr>
          <p:cNvPr id="2" name="Footer Placeholder 1">
            <a:extLst>
              <a:ext uri="{FF2B5EF4-FFF2-40B4-BE49-F238E27FC236}">
                <a16:creationId xmlns:a16="http://schemas.microsoft.com/office/drawing/2014/main" id="{B762F426-94F0-3CD8-CE88-ED92819E77F8}"/>
              </a:ext>
            </a:extLst>
          </p:cNvPr>
          <p:cNvSpPr>
            <a:spLocks noGrp="1"/>
          </p:cNvSpPr>
          <p:nvPr>
            <p:ph type="ftr" sz="quarter" idx="11"/>
          </p:nvPr>
        </p:nvSpPr>
        <p:spPr/>
        <p:txBody>
          <a:bodyPr/>
          <a:lstStyle/>
          <a:p>
            <a:r>
              <a:rPr lang="en-GB"/>
              <a:t>Kennel Club</a:t>
            </a:r>
            <a:endParaRPr lang="en-GB" dirty="0"/>
          </a:p>
        </p:txBody>
      </p:sp>
    </p:spTree>
    <p:extLst>
      <p:ext uri="{BB962C8B-B14F-4D97-AF65-F5344CB8AC3E}">
        <p14:creationId xmlns:p14="http://schemas.microsoft.com/office/powerpoint/2010/main" val="14175447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6e765d3f-59bc-48f2-8458-35b06541d6e3"/>
</p:tagLst>
</file>

<file path=ppt/theme/theme1.xml><?xml version="1.0" encoding="utf-8"?>
<a:theme xmlns:a="http://schemas.openxmlformats.org/drawingml/2006/main" name="MoneyPensionService_Theme">
  <a:themeElements>
    <a:clrScheme name="Money &amp; Pensions Services Theme Colours">
      <a:dk1>
        <a:sysClr val="windowText" lastClr="000000"/>
      </a:dk1>
      <a:lt1>
        <a:sysClr val="window" lastClr="FFFFFF"/>
      </a:lt1>
      <a:dk2>
        <a:srgbClr val="143960"/>
      </a:dk2>
      <a:lt2>
        <a:srgbClr val="EEECE1"/>
      </a:lt2>
      <a:accent1>
        <a:srgbClr val="143960"/>
      </a:accent1>
      <a:accent2>
        <a:srgbClr val="00A4DE"/>
      </a:accent2>
      <a:accent3>
        <a:srgbClr val="EEECE1"/>
      </a:accent3>
      <a:accent4>
        <a:srgbClr val="143960"/>
      </a:accent4>
      <a:accent5>
        <a:srgbClr val="00A4DE"/>
      </a:accent5>
      <a:accent6>
        <a:srgbClr val="D2E8F2"/>
      </a:accent6>
      <a:hlink>
        <a:srgbClr val="000000"/>
      </a:hlink>
      <a:folHlink>
        <a:srgbClr val="00A4DE"/>
      </a:folHlink>
    </a:clrScheme>
    <a:fontScheme name="Money &amp; Pensions Services Theme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se studies" id="{C6BC6776-B6C2-4F78-B60A-6DAFFC33CED8}" vid="{AC3D086B-906E-413E-9491-9E0C5155F351}"/>
    </a:ext>
  </a:extLst>
</a:theme>
</file>

<file path=ppt/theme/theme2.xml><?xml version="1.0" encoding="utf-8"?>
<a:theme xmlns:a="http://schemas.openxmlformats.org/drawingml/2006/main" name="2_MoneyPensionService_Theme">
  <a:themeElements>
    <a:clrScheme name="Money &amp; Pensions Services Theme Colours">
      <a:dk1>
        <a:sysClr val="windowText" lastClr="000000"/>
      </a:dk1>
      <a:lt1>
        <a:sysClr val="window" lastClr="FFFFFF"/>
      </a:lt1>
      <a:dk2>
        <a:srgbClr val="143960"/>
      </a:dk2>
      <a:lt2>
        <a:srgbClr val="EEECE1"/>
      </a:lt2>
      <a:accent1>
        <a:srgbClr val="143960"/>
      </a:accent1>
      <a:accent2>
        <a:srgbClr val="00A4DE"/>
      </a:accent2>
      <a:accent3>
        <a:srgbClr val="EEECE1"/>
      </a:accent3>
      <a:accent4>
        <a:srgbClr val="143960"/>
      </a:accent4>
      <a:accent5>
        <a:srgbClr val="00A4DE"/>
      </a:accent5>
      <a:accent6>
        <a:srgbClr val="D2E8F2"/>
      </a:accent6>
      <a:hlink>
        <a:srgbClr val="000000"/>
      </a:hlink>
      <a:folHlink>
        <a:srgbClr val="00A4DE"/>
      </a:folHlink>
    </a:clrScheme>
    <a:fontScheme name="Money &amp; Pensions Services Theme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mms Strategy" id="{75541BAD-C84A-4102-BEC5-4317EFE2F48B}" vid="{E9FBC6C5-1288-474F-896E-014F53236536}"/>
    </a:ext>
  </a:extLst>
</a:theme>
</file>

<file path=ppt/theme/theme3.xml><?xml version="1.0" encoding="utf-8"?>
<a:theme xmlns:a="http://schemas.openxmlformats.org/drawingml/2006/main" name="3_MoneyPensionService_Theme">
  <a:themeElements>
    <a:clrScheme name="Money &amp; Pensions Services Theme Colours">
      <a:dk1>
        <a:sysClr val="windowText" lastClr="000000"/>
      </a:dk1>
      <a:lt1>
        <a:sysClr val="window" lastClr="FFFFFF"/>
      </a:lt1>
      <a:dk2>
        <a:srgbClr val="143960"/>
      </a:dk2>
      <a:lt2>
        <a:srgbClr val="EEECE1"/>
      </a:lt2>
      <a:accent1>
        <a:srgbClr val="143960"/>
      </a:accent1>
      <a:accent2>
        <a:srgbClr val="00A4DE"/>
      </a:accent2>
      <a:accent3>
        <a:srgbClr val="EEECE1"/>
      </a:accent3>
      <a:accent4>
        <a:srgbClr val="143960"/>
      </a:accent4>
      <a:accent5>
        <a:srgbClr val="00A4DE"/>
      </a:accent5>
      <a:accent6>
        <a:srgbClr val="D2E8F2"/>
      </a:accent6>
      <a:hlink>
        <a:srgbClr val="000000"/>
      </a:hlink>
      <a:folHlink>
        <a:srgbClr val="00A4DE"/>
      </a:folHlink>
    </a:clrScheme>
    <a:fontScheme name="Money &amp; Pensions Services Theme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se studies" id="{C6BC6776-B6C2-4F78-B60A-6DAFFC33CED8}" vid="{AC3D086B-906E-413E-9491-9E0C5155F351}"/>
    </a:ext>
  </a:extLst>
</a:theme>
</file>

<file path=ppt/theme/theme4.xml><?xml version="1.0" encoding="utf-8"?>
<a:theme xmlns:a="http://schemas.openxmlformats.org/drawingml/2006/main" name="1_MoneyPensionService_Theme">
  <a:themeElements>
    <a:clrScheme name="Money &amp; Pensions Services Theme Colours">
      <a:dk1>
        <a:sysClr val="windowText" lastClr="000000"/>
      </a:dk1>
      <a:lt1>
        <a:sysClr val="window" lastClr="FFFFFF"/>
      </a:lt1>
      <a:dk2>
        <a:srgbClr val="143960"/>
      </a:dk2>
      <a:lt2>
        <a:srgbClr val="EEECE1"/>
      </a:lt2>
      <a:accent1>
        <a:srgbClr val="143960"/>
      </a:accent1>
      <a:accent2>
        <a:srgbClr val="00A4DE"/>
      </a:accent2>
      <a:accent3>
        <a:srgbClr val="EEECE1"/>
      </a:accent3>
      <a:accent4>
        <a:srgbClr val="143960"/>
      </a:accent4>
      <a:accent5>
        <a:srgbClr val="00A4DE"/>
      </a:accent5>
      <a:accent6>
        <a:srgbClr val="D2E8F2"/>
      </a:accent6>
      <a:hlink>
        <a:srgbClr val="000000"/>
      </a:hlink>
      <a:folHlink>
        <a:srgbClr val="00A4DE"/>
      </a:folHlink>
    </a:clrScheme>
    <a:fontScheme name="Money &amp; Pensions Services Theme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5" id="{852B7846-B283-8642-944F-6BF5A9D58E70}" vid="{8D3B7014-3E96-AF42-ADFC-6806A987DFE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6">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C262CDE-C0D3-4E88-B1C6-E8D6F5E6904D}">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52DF20A-8A7C-4463-9C17-31115F640378}">
  <we:reference id="wa104381335" version="1.0.0.1" store="en-US" storeType="OMEX"/>
  <we:alternateReferences>
    <we:reference id="WA104381335"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AB095720518A479073D1A3E8620573" ma:contentTypeVersion="16" ma:contentTypeDescription="Create a new document." ma:contentTypeScope="" ma:versionID="010f2c75089919934feaeec47916f48f">
  <xsd:schema xmlns:xsd="http://www.w3.org/2001/XMLSchema" xmlns:xs="http://www.w3.org/2001/XMLSchema" xmlns:p="http://schemas.microsoft.com/office/2006/metadata/properties" xmlns:ns3="a7a2837e-d44d-47df-a216-d04c8006c698" xmlns:ns4="3ceeec3a-f1c2-459f-8c94-1b16683a97ff" targetNamespace="http://schemas.microsoft.com/office/2006/metadata/properties" ma:root="true" ma:fieldsID="85192e3b1f69278b4f33caf35fe1a758" ns3:_="" ns4:_="">
    <xsd:import namespace="a7a2837e-d44d-47df-a216-d04c8006c698"/>
    <xsd:import namespace="3ceeec3a-f1c2-459f-8c94-1b16683a97f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ServiceOCR" minOccurs="0"/>
                <xsd:element ref="ns3:MediaServiceDateTaken" minOccurs="0"/>
                <xsd:element ref="ns3:MediaLengthInSeconds"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a2837e-d44d-47df-a216-d04c8006c6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eeec3a-f1c2-459f-8c94-1b16683a97f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7a2837e-d44d-47df-a216-d04c8006c698" xsi:nil="true"/>
  </documentManagement>
</p:properties>
</file>

<file path=customXml/itemProps1.xml><?xml version="1.0" encoding="utf-8"?>
<ds:datastoreItem xmlns:ds="http://schemas.openxmlformats.org/officeDocument/2006/customXml" ds:itemID="{80C79024-3253-49DD-AEFD-F831CC399100}">
  <ds:schemaRefs>
    <ds:schemaRef ds:uri="http://schemas.microsoft.com/sharepoint/v3/contenttype/forms"/>
  </ds:schemaRefs>
</ds:datastoreItem>
</file>

<file path=customXml/itemProps2.xml><?xml version="1.0" encoding="utf-8"?>
<ds:datastoreItem xmlns:ds="http://schemas.openxmlformats.org/officeDocument/2006/customXml" ds:itemID="{4D3977F8-81DB-4255-AEB5-59813F38A5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a2837e-d44d-47df-a216-d04c8006c698"/>
    <ds:schemaRef ds:uri="3ceeec3a-f1c2-459f-8c94-1b16683a97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6E2C4-8218-49DF-BB6E-803D1B5EAFB3}">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3ceeec3a-f1c2-459f-8c94-1b16683a97ff"/>
    <ds:schemaRef ds:uri="http://purl.org/dc/terms/"/>
    <ds:schemaRef ds:uri="a7a2837e-d44d-47df-a216-d04c8006c69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7423</TotalTime>
  <Words>4812</Words>
  <Application>Microsoft Office PowerPoint</Application>
  <PresentationFormat>Widescreen</PresentationFormat>
  <Paragraphs>306</Paragraphs>
  <Slides>25</Slides>
  <Notes>25</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25</vt:i4>
      </vt:variant>
    </vt:vector>
  </HeadingPairs>
  <TitlesOfParts>
    <vt:vector size="44" baseType="lpstr">
      <vt:lpstr>ADLaM Display</vt:lpstr>
      <vt:lpstr>-apple-system</vt:lpstr>
      <vt:lpstr>Arial</vt:lpstr>
      <vt:lpstr>Bradley Hand ITC</vt:lpstr>
      <vt:lpstr>Calibri</vt:lpstr>
      <vt:lpstr>Calibri Light</vt:lpstr>
      <vt:lpstr>Google Sans</vt:lpstr>
      <vt:lpstr>MindMeridian-Display</vt:lpstr>
      <vt:lpstr>MindMeridian-Regular</vt:lpstr>
      <vt:lpstr>Montserrat</vt:lpstr>
      <vt:lpstr>Roboto</vt:lpstr>
      <vt:lpstr>Roobert</vt:lpstr>
      <vt:lpstr>Times New Roman</vt:lpstr>
      <vt:lpstr>Verdana</vt:lpstr>
      <vt:lpstr>Wingdings</vt:lpstr>
      <vt:lpstr>MoneyPensionService_Theme</vt:lpstr>
      <vt:lpstr>2_MoneyPensionService_Theme</vt:lpstr>
      <vt:lpstr>3_MoneyPensionService_Theme</vt:lpstr>
      <vt:lpstr>1_MoneyPensionService_Theme</vt:lpstr>
      <vt:lpstr>Financial Wellbeing   Kent &amp; East Sussex </vt:lpstr>
      <vt:lpstr>Agenda for today </vt:lpstr>
      <vt:lpstr>Who we are</vt:lpstr>
      <vt:lpstr>PowerPoint Presentation</vt:lpstr>
      <vt:lpstr>With many grappling with cost-of-living pressures and the challenges of managing their money in uncertain times, it is no surprise that 19 million people in the UK feel worried when thinking about their financial situation.</vt:lpstr>
      <vt:lpstr>PowerPoint Presentation</vt:lpstr>
      <vt:lpstr>MoneyHelper website - introduction</vt:lpstr>
      <vt:lpstr>Cost of Living help, your questions answered </vt:lpstr>
      <vt:lpstr>PowerPoint Presentation</vt:lpstr>
      <vt:lpstr>Steps to Financial Wellbeing</vt:lpstr>
      <vt:lpstr> 1. Taking control of your money – Budget Planner</vt:lpstr>
      <vt:lpstr>Bill prioritiser tool</vt:lpstr>
      <vt:lpstr>Mortgages</vt:lpstr>
      <vt:lpstr>Free Debt Advice</vt:lpstr>
      <vt:lpstr>2. Get the money you are entitled to</vt:lpstr>
      <vt:lpstr>3. Plan for the unexpected</vt:lpstr>
      <vt:lpstr>Credit Unions</vt:lpstr>
      <vt:lpstr>Plan for the unexpected</vt:lpstr>
      <vt:lpstr>4. Secure your future – Retirement Savings</vt:lpstr>
      <vt:lpstr>Women and Pensions</vt:lpstr>
      <vt:lpstr>How much money do I need in retirement?</vt:lpstr>
      <vt:lpstr>What can you do now?</vt:lpstr>
      <vt:lpstr>PowerPoint Presentation</vt:lpstr>
      <vt:lpstr>Summary Steps to Financial Wellbeing</vt:lpstr>
      <vt:lpstr>Thank you…….Questions?  Links to Questions  Check your NI contributions ; https://www.gov.uk/check-national-insurance-record  Pensions and redundancy : https://www.moneyhelper.org.uk/en/work/losing-your-job/your-pension-options-if-you-re-made-redundant Pension if you have lived or worked abroad : https://www.gov.uk/new-state-pension/living-and-working-overseas Help to save ; https://www.moneyhelper.org.uk/en/savings/types-of-savings/help-to-save-explained Pension Tracing tool ; https://www.gov.uk/find-pension-contact-details Pensions dashboard programme ; https://www.gov.uk/government/news/pensions-dashboards-coming-soon-to-a-screen-near-you Local Credit Union Finder ; https://www.findyourcreditunion.co.uk/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we can help you improve financial wellbeing for your staff / consumers / residents / audiences</dc:title>
  <dc:creator>Lee.Appleyard@maps.org.uk</dc:creator>
  <cp:lastModifiedBy>Helen McCabe</cp:lastModifiedBy>
  <cp:revision>179</cp:revision>
  <cp:lastPrinted>2023-03-13T09:28:27Z</cp:lastPrinted>
  <dcterms:created xsi:type="dcterms:W3CDTF">2020-09-18T16:44:57Z</dcterms:created>
  <dcterms:modified xsi:type="dcterms:W3CDTF">2024-09-23T18:25:12Z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0x010100FDAB095720518A479073D1A3E8620573</vt:lpwstr>
  </property>
  <property fmtid="{D5CDD505-2E9C-101B-9397-08002B2CF9AE}" pid="3" name="MSIP_Label_c1f1d417-8d24-4145-98e6-20a1a753a0a2_Enabled">
    <vt:lpwstr>true</vt:lpwstr>
  </property>
  <property fmtid="{D5CDD505-2E9C-101B-9397-08002B2CF9AE}" pid="4" name="MSIP_Label_c1f1d417-8d24-4145-98e6-20a1a753a0a2_SetDate">
    <vt:lpwstr>2022-09-26T08:42:08Z</vt:lpwstr>
  </property>
  <property fmtid="{D5CDD505-2E9C-101B-9397-08002B2CF9AE}" pid="5" name="MSIP_Label_c1f1d417-8d24-4145-98e6-20a1a753a0a2_Method">
    <vt:lpwstr>Standard</vt:lpwstr>
  </property>
  <property fmtid="{D5CDD505-2E9C-101B-9397-08002B2CF9AE}" pid="6" name="MSIP_Label_c1f1d417-8d24-4145-98e6-20a1a753a0a2_Name">
    <vt:lpwstr>Internal</vt:lpwstr>
  </property>
  <property fmtid="{D5CDD505-2E9C-101B-9397-08002B2CF9AE}" pid="7" name="MSIP_Label_c1f1d417-8d24-4145-98e6-20a1a753a0a2_SiteId">
    <vt:lpwstr>bbe41032-8fce-4d42-bab5-44e21510886d</vt:lpwstr>
  </property>
  <property fmtid="{D5CDD505-2E9C-101B-9397-08002B2CF9AE}" pid="8" name="MSIP_Label_c1f1d417-8d24-4145-98e6-20a1a753a0a2_ActionId">
    <vt:lpwstr>7959e912-7a70-4c59-b020-0b072610d186</vt:lpwstr>
  </property>
  <property fmtid="{D5CDD505-2E9C-101B-9397-08002B2CF9AE}" pid="9" name="MSIP_Label_c1f1d417-8d24-4145-98e6-20a1a753a0a2_ContentBits">
    <vt:lpwstr>0</vt:lpwstr>
  </property>
</Properties>
</file>